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7" r:id="rId5"/>
    <p:sldId id="265" r:id="rId6"/>
    <p:sldId id="269" r:id="rId7"/>
    <p:sldId id="271" r:id="rId8"/>
    <p:sldId id="275" r:id="rId9"/>
    <p:sldId id="295" r:id="rId10"/>
    <p:sldId id="276" r:id="rId11"/>
    <p:sldId id="283" r:id="rId12"/>
    <p:sldId id="280" r:id="rId13"/>
    <p:sldId id="281" r:id="rId14"/>
    <p:sldId id="302" r:id="rId15"/>
    <p:sldId id="284" r:id="rId16"/>
    <p:sldId id="288" r:id="rId17"/>
    <p:sldId id="300" r:id="rId18"/>
    <p:sldId id="289" r:id="rId19"/>
    <p:sldId id="290" r:id="rId20"/>
    <p:sldId id="296" r:id="rId21"/>
    <p:sldId id="292" r:id="rId22"/>
    <p:sldId id="301" r:id="rId23"/>
    <p:sldId id="30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8" d="100"/>
          <a:sy n="88" d="100"/>
        </p:scale>
        <p:origin x="451"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FFBE2AAA-2CC7-4F9C-A8C6-8B9F2A3E9EF0}" type="datetimeFigureOut">
              <a:rPr lang="en-US" smtClean="0"/>
              <a:t>9/26/2023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37ADBA-1AC7-4CD6-8AFF-4E8087BA5487}" type="datetimeFigureOut">
              <a:rPr lang="en-US" smtClean="0"/>
              <a:t>9/26/2023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428353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19</a:t>
            </a:fld>
            <a:endParaRPr lang="en-US"/>
          </a:p>
        </p:txBody>
      </p:sp>
    </p:spTree>
    <p:extLst>
      <p:ext uri="{BB962C8B-B14F-4D97-AF65-F5344CB8AC3E}">
        <p14:creationId xmlns:p14="http://schemas.microsoft.com/office/powerpoint/2010/main" val="3028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55931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10639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403374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0392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2978455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124929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12</a:t>
            </a:fld>
            <a:endParaRPr lang="en-US"/>
          </a:p>
        </p:txBody>
      </p:sp>
    </p:spTree>
    <p:extLst>
      <p:ext uri="{BB962C8B-B14F-4D97-AF65-F5344CB8AC3E}">
        <p14:creationId xmlns:p14="http://schemas.microsoft.com/office/powerpoint/2010/main" val="816264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9/26/2023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9/26/2023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9/26/2023</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9/26/2023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9/26/2023</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9/26/2023</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9/26/2023</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9/26/2023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9/26/2023</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9/26/2023</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667000"/>
            <a:ext cx="8458200" cy="762000"/>
          </a:xfrm>
        </p:spPr>
        <p:txBody>
          <a:bodyPr>
            <a:noAutofit/>
          </a:bodyPr>
          <a:lstStyle/>
          <a:p>
            <a:pPr algn="ctr"/>
            <a:r>
              <a:rPr lang="en-US" dirty="0" smtClean="0">
                <a:solidFill>
                  <a:srgbClr val="002060"/>
                </a:solidFill>
                <a:latin typeface="Chinacat" panose="00000400000000000000" pitchFamily="2" charset="0"/>
              </a:rPr>
              <a:t>            </a:t>
            </a:r>
            <a:br>
              <a:rPr lang="en-US" dirty="0" smtClean="0">
                <a:solidFill>
                  <a:srgbClr val="002060"/>
                </a:solidFill>
                <a:latin typeface="Chinacat" panose="00000400000000000000" pitchFamily="2" charset="0"/>
              </a:rPr>
            </a:br>
            <a:r>
              <a:rPr lang="en-US" sz="6600" dirty="0" smtClean="0">
                <a:solidFill>
                  <a:srgbClr val="002060"/>
                </a:solidFill>
                <a:latin typeface="KG Primary Penmanship" panose="02000506000000020003" pitchFamily="2" charset="0"/>
              </a:rPr>
              <a:t>Curriculum Night</a:t>
            </a:r>
            <a:r>
              <a:rPr lang="en-US" dirty="0" smtClean="0">
                <a:solidFill>
                  <a:srgbClr val="002060"/>
                </a:solidFill>
                <a:latin typeface="KG Primary Penmanship" panose="02000506000000020003" pitchFamily="2" charset="0"/>
              </a:rPr>
              <a:t/>
            </a:r>
            <a:br>
              <a:rPr lang="en-US" dirty="0" smtClean="0">
                <a:solidFill>
                  <a:srgbClr val="002060"/>
                </a:solidFill>
                <a:latin typeface="KG Primary Penmanship" panose="02000506000000020003" pitchFamily="2" charset="0"/>
              </a:rPr>
            </a:br>
            <a:r>
              <a:rPr lang="en-US" dirty="0" smtClean="0">
                <a:solidFill>
                  <a:srgbClr val="002060"/>
                </a:solidFill>
                <a:latin typeface="KG Primary Penmanship" panose="02000506000000020003" pitchFamily="2" charset="0"/>
              </a:rPr>
              <a:t>Plato Academy Clearwater</a:t>
            </a:r>
            <a:br>
              <a:rPr lang="en-US" dirty="0" smtClean="0">
                <a:solidFill>
                  <a:srgbClr val="002060"/>
                </a:solidFill>
                <a:latin typeface="KG Primary Penmanship" panose="02000506000000020003" pitchFamily="2" charset="0"/>
              </a:rPr>
            </a:br>
            <a:r>
              <a:rPr lang="en-US" dirty="0" smtClean="0">
                <a:solidFill>
                  <a:srgbClr val="002060"/>
                </a:solidFill>
                <a:latin typeface="KG Primary Penmanship" panose="02000506000000020003" pitchFamily="2" charset="0"/>
              </a:rPr>
              <a:t>2</a:t>
            </a:r>
            <a:r>
              <a:rPr lang="en-US" baseline="30000" dirty="0" smtClean="0">
                <a:solidFill>
                  <a:srgbClr val="002060"/>
                </a:solidFill>
                <a:latin typeface="KG Primary Penmanship" panose="02000506000000020003" pitchFamily="2" charset="0"/>
              </a:rPr>
              <a:t>nd</a:t>
            </a:r>
            <a:r>
              <a:rPr lang="en-US" dirty="0" smtClean="0">
                <a:solidFill>
                  <a:srgbClr val="002060"/>
                </a:solidFill>
                <a:latin typeface="KG Primary Penmanship" panose="02000506000000020003" pitchFamily="2" charset="0"/>
              </a:rPr>
              <a:t> Grade 2023</a:t>
            </a:r>
            <a:br>
              <a:rPr lang="en-US" dirty="0" smtClean="0">
                <a:solidFill>
                  <a:srgbClr val="002060"/>
                </a:solidFill>
                <a:latin typeface="KG Primary Penmanship" panose="02000506000000020003" pitchFamily="2" charset="0"/>
              </a:rPr>
            </a:br>
            <a:r>
              <a:rPr lang="en-US" dirty="0" smtClean="0">
                <a:solidFill>
                  <a:srgbClr val="002060"/>
                </a:solidFill>
                <a:latin typeface="KG Primary Penmanship" panose="02000506000000020003" pitchFamily="2" charset="0"/>
              </a:rPr>
              <a:t>Mr. Fordham</a:t>
            </a:r>
            <a:endParaRPr lang="en-US" sz="4000" dirty="0">
              <a:solidFill>
                <a:srgbClr val="002060"/>
              </a:solidFill>
              <a:latin typeface="KG Primary Penmanship" panose="02000506000000020003" pitchFamily="2" charset="0"/>
            </a:endParaRPr>
          </a:p>
        </p:txBody>
      </p:sp>
      <p:pic>
        <p:nvPicPr>
          <p:cNvPr id="3" name="Picture 2"/>
          <p:cNvPicPr>
            <a:picLocks noChangeAspect="1"/>
          </p:cNvPicPr>
          <p:nvPr/>
        </p:nvPicPr>
        <p:blipFill>
          <a:blip r:embed="rId3"/>
          <a:stretch>
            <a:fillRect/>
          </a:stretch>
        </p:blipFill>
        <p:spPr>
          <a:xfrm>
            <a:off x="3933825" y="2971800"/>
            <a:ext cx="3790950" cy="3790950"/>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KG Primary Penmanship" panose="02000506000000020003" pitchFamily="2" charset="0"/>
              </a:rPr>
              <a:t>Report Card Grading System – </a:t>
            </a:r>
            <a:r>
              <a:rPr lang="en-US" sz="3600" dirty="0" smtClean="0">
                <a:solidFill>
                  <a:srgbClr val="7030A0"/>
                </a:solidFill>
                <a:latin typeface="KG Primary Penmanship" panose="02000506000000020003" pitchFamily="2" charset="0"/>
              </a:rPr>
              <a:t>Behavior </a:t>
            </a:r>
            <a:endParaRPr lang="en-US" sz="3600" dirty="0">
              <a:solidFill>
                <a:srgbClr val="7030A0"/>
              </a:solidFill>
              <a:latin typeface="KG Primary Penmanship" panose="02000506000000020003" pitchFamily="2" charset="0"/>
            </a:endParaRPr>
          </a:p>
        </p:txBody>
      </p:sp>
      <p:sp>
        <p:nvSpPr>
          <p:cNvPr id="4" name="Content Placeholder 3"/>
          <p:cNvSpPr>
            <a:spLocks noGrp="1"/>
          </p:cNvSpPr>
          <p:nvPr>
            <p:ph sz="half" idx="1"/>
          </p:nvPr>
        </p:nvSpPr>
        <p:spPr>
          <a:xfrm>
            <a:off x="990600" y="2133600"/>
            <a:ext cx="4389120" cy="1752600"/>
          </a:xfrm>
        </p:spPr>
        <p:txBody>
          <a:bodyPr>
            <a:normAutofit lnSpcReduction="10000"/>
          </a:bodyPr>
          <a:lstStyle/>
          <a:p>
            <a:pPr marL="0" indent="0" algn="ctr">
              <a:buNone/>
            </a:pPr>
            <a:endParaRPr lang="en-US" sz="1600" dirty="0">
              <a:latin typeface="Chinacat" panose="00000400000000000000" pitchFamily="2" charset="0"/>
            </a:endParaRPr>
          </a:p>
          <a:p>
            <a:pPr marL="0" indent="0" algn="ctr">
              <a:buNone/>
            </a:pPr>
            <a:endParaRPr lang="en-US" sz="1600" dirty="0">
              <a:latin typeface="Chinacat" panose="00000400000000000000" pitchFamily="2" charset="0"/>
            </a:endParaRPr>
          </a:p>
        </p:txBody>
      </p:sp>
      <p:sp>
        <p:nvSpPr>
          <p:cNvPr id="5" name="Content Placeholder 4"/>
          <p:cNvSpPr>
            <a:spLocks noGrp="1"/>
          </p:cNvSpPr>
          <p:nvPr>
            <p:ph sz="half" idx="2"/>
          </p:nvPr>
        </p:nvSpPr>
        <p:spPr>
          <a:xfrm>
            <a:off x="2819400" y="1752600"/>
            <a:ext cx="5867400" cy="3048000"/>
          </a:xfrm>
        </p:spPr>
        <p:txBody>
          <a:bodyPr>
            <a:normAutofit lnSpcReduction="10000"/>
          </a:bodyPr>
          <a:lstStyle/>
          <a:p>
            <a:r>
              <a:rPr lang="en-US" sz="2400" dirty="0">
                <a:latin typeface="KG Primary Penmanship" panose="02000506000000020003"/>
              </a:rPr>
              <a:t>E – Excellent </a:t>
            </a:r>
            <a:r>
              <a:rPr lang="en-US" sz="2400" dirty="0" smtClean="0">
                <a:latin typeface="KG Primary Penmanship" panose="02000506000000020003"/>
              </a:rPr>
              <a:t>– Only “blues”</a:t>
            </a:r>
            <a:endParaRPr lang="en-US" sz="2400" dirty="0">
              <a:latin typeface="KG Primary Penmanship" panose="02000506000000020003"/>
            </a:endParaRPr>
          </a:p>
          <a:p>
            <a:r>
              <a:rPr lang="en-US" sz="2400" dirty="0">
                <a:latin typeface="KG Primary Penmanship" panose="02000506000000020003"/>
              </a:rPr>
              <a:t>V – Very Good </a:t>
            </a:r>
            <a:r>
              <a:rPr lang="en-US" sz="2400" dirty="0" smtClean="0">
                <a:latin typeface="KG Primary Penmanship" panose="02000506000000020003"/>
              </a:rPr>
              <a:t>– “Blues” and “Greens” (maybe 1 “yellow”)</a:t>
            </a:r>
            <a:endParaRPr lang="en-US" sz="2400" dirty="0">
              <a:latin typeface="KG Primary Penmanship" panose="02000506000000020003"/>
            </a:endParaRPr>
          </a:p>
          <a:p>
            <a:r>
              <a:rPr lang="en-US" sz="2400" dirty="0">
                <a:latin typeface="KG Primary Penmanship" panose="02000506000000020003"/>
              </a:rPr>
              <a:t>S – Satisfactory </a:t>
            </a:r>
            <a:r>
              <a:rPr lang="en-US" sz="2400" dirty="0" smtClean="0">
                <a:latin typeface="KG Primary Penmanship" panose="02000506000000020003"/>
              </a:rPr>
              <a:t>– 2 to 3 “yellows” </a:t>
            </a:r>
            <a:endParaRPr lang="en-US" sz="2400" dirty="0">
              <a:latin typeface="KG Primary Penmanship" panose="02000506000000020003"/>
            </a:endParaRPr>
          </a:p>
          <a:p>
            <a:r>
              <a:rPr lang="en-US" sz="2400" dirty="0">
                <a:latin typeface="KG Primary Penmanship" panose="02000506000000020003"/>
              </a:rPr>
              <a:t>N – Needs </a:t>
            </a:r>
            <a:r>
              <a:rPr lang="en-US" sz="2400" dirty="0" smtClean="0">
                <a:latin typeface="KG Primary Penmanship" panose="02000506000000020003"/>
              </a:rPr>
              <a:t>Improvement – 4 to 5 “yellows”</a:t>
            </a:r>
            <a:endParaRPr lang="en-US" sz="2400" dirty="0">
              <a:latin typeface="KG Primary Penmanship" panose="02000506000000020003"/>
            </a:endParaRPr>
          </a:p>
          <a:p>
            <a:r>
              <a:rPr lang="en-US" sz="2400" dirty="0">
                <a:latin typeface="KG Primary Penmanship" panose="02000506000000020003"/>
              </a:rPr>
              <a:t>U – </a:t>
            </a:r>
            <a:r>
              <a:rPr lang="en-US" sz="2400" dirty="0" smtClean="0">
                <a:latin typeface="KG Primary Penmanship" panose="02000506000000020003"/>
              </a:rPr>
              <a:t>Unsatisfactory – 6 “yellows” and above</a:t>
            </a:r>
          </a:p>
          <a:p>
            <a:pPr marL="0" indent="0">
              <a:buNone/>
            </a:pPr>
            <a:r>
              <a:rPr lang="en-US" sz="2400" dirty="0" smtClean="0">
                <a:latin typeface="KG Primary Penmanship" panose="02000506000000020003"/>
              </a:rPr>
              <a:t>*”Reds” are counted as 2 “yellows.” </a:t>
            </a:r>
            <a:endParaRPr lang="en-US" sz="1600" dirty="0">
              <a:latin typeface="KG Primary Penmanship" panose="02000506000000020003"/>
            </a:endParaRPr>
          </a:p>
          <a:p>
            <a:endParaRPr lang="en-US" dirty="0"/>
          </a:p>
        </p:txBody>
      </p:sp>
    </p:spTree>
    <p:extLst>
      <p:ext uri="{BB962C8B-B14F-4D97-AF65-F5344CB8AC3E}">
        <p14:creationId xmlns:p14="http://schemas.microsoft.com/office/powerpoint/2010/main" val="107186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KG Primary Penmanship" panose="02000506000000020003" pitchFamily="2" charset="0"/>
              </a:rPr>
              <a:t>Tests and Assessments</a:t>
            </a:r>
            <a:endParaRPr lang="en-US" sz="4800" dirty="0">
              <a:latin typeface="KG Primary Penmanship" panose="02000506000000020003" pitchFamily="2" charset="0"/>
            </a:endParaRPr>
          </a:p>
        </p:txBody>
      </p:sp>
      <p:sp>
        <p:nvSpPr>
          <p:cNvPr id="3" name="Content Placeholder 2"/>
          <p:cNvSpPr>
            <a:spLocks noGrp="1"/>
          </p:cNvSpPr>
          <p:nvPr>
            <p:ph sz="half" idx="1"/>
          </p:nvPr>
        </p:nvSpPr>
        <p:spPr/>
        <p:txBody>
          <a:bodyPr/>
          <a:lstStyle/>
          <a:p>
            <a:r>
              <a:rPr lang="en-US" dirty="0" smtClean="0"/>
              <a:t>Weekly Spelling, Science</a:t>
            </a:r>
          </a:p>
          <a:p>
            <a:r>
              <a:rPr lang="en-US" dirty="0" smtClean="0"/>
              <a:t>Unit Math</a:t>
            </a:r>
            <a:r>
              <a:rPr lang="en-US" dirty="0"/>
              <a:t> </a:t>
            </a:r>
            <a:r>
              <a:rPr lang="en-US" dirty="0" smtClean="0"/>
              <a:t>and Reading assessments</a:t>
            </a:r>
          </a:p>
          <a:p>
            <a:r>
              <a:rPr lang="en-US" dirty="0" smtClean="0"/>
              <a:t>Monthly Reading Fluency</a:t>
            </a:r>
          </a:p>
          <a:p>
            <a:r>
              <a:rPr lang="en-US" dirty="0" smtClean="0"/>
              <a:t>Monthly Math Facts Test (timed – 25 questions in 1 minute)</a:t>
            </a:r>
          </a:p>
          <a:p>
            <a:r>
              <a:rPr lang="en-US" dirty="0" smtClean="0"/>
              <a:t>Hands-on Projects</a:t>
            </a:r>
          </a:p>
          <a:p>
            <a:pPr marL="0" indent="0">
              <a:buNone/>
            </a:pPr>
            <a:endParaRPr lang="en-US" dirty="0" smtClean="0"/>
          </a:p>
          <a:p>
            <a:endParaRPr lang="en-US" dirty="0" smtClean="0"/>
          </a:p>
          <a:p>
            <a:endParaRPr lang="en-US" dirty="0" smtClean="0"/>
          </a:p>
        </p:txBody>
      </p:sp>
      <p:sp>
        <p:nvSpPr>
          <p:cNvPr id="4" name="Content Placeholder 3"/>
          <p:cNvSpPr>
            <a:spLocks noGrp="1"/>
          </p:cNvSpPr>
          <p:nvPr>
            <p:ph sz="half" idx="2"/>
          </p:nvPr>
        </p:nvSpPr>
        <p:spPr/>
        <p:txBody>
          <a:bodyPr/>
          <a:lstStyle/>
          <a:p>
            <a:pPr marL="0" indent="0">
              <a:buNone/>
            </a:pPr>
            <a:endParaRPr lang="en-US" dirty="0" smtClean="0"/>
          </a:p>
          <a:p>
            <a:r>
              <a:rPr lang="en-US" dirty="0" smtClean="0"/>
              <a:t>BME </a:t>
            </a:r>
            <a:r>
              <a:rPr lang="en-US" dirty="0" err="1" smtClean="0"/>
              <a:t>iReady</a:t>
            </a:r>
            <a:r>
              <a:rPr lang="en-US" dirty="0" smtClean="0"/>
              <a:t> Diagnostics</a:t>
            </a:r>
          </a:p>
          <a:p>
            <a:r>
              <a:rPr lang="en-US" dirty="0" smtClean="0"/>
              <a:t>Classwork</a:t>
            </a:r>
          </a:p>
          <a:p>
            <a:r>
              <a:rPr lang="en-US" dirty="0" smtClean="0"/>
              <a:t>Reading, Science, Social Studies journals. </a:t>
            </a:r>
          </a:p>
          <a:p>
            <a:r>
              <a:rPr lang="en-US" dirty="0" smtClean="0"/>
              <a:t>Homework</a:t>
            </a:r>
          </a:p>
          <a:p>
            <a:r>
              <a:rPr lang="en-US" dirty="0" smtClean="0"/>
              <a:t>STAR Testing 3x</a:t>
            </a:r>
            <a:endParaRPr lang="en-US" dirty="0"/>
          </a:p>
        </p:txBody>
      </p:sp>
    </p:spTree>
    <p:extLst>
      <p:ext uri="{BB962C8B-B14F-4D97-AF65-F5344CB8AC3E}">
        <p14:creationId xmlns:p14="http://schemas.microsoft.com/office/powerpoint/2010/main" val="4459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7620000" cy="5943600"/>
          </a:xfrm>
        </p:spPr>
        <p:txBody>
          <a:bodyPr>
            <a:normAutofit/>
          </a:bodyPr>
          <a:lstStyle/>
          <a:p>
            <a:pPr algn="ctr"/>
            <a:r>
              <a:rPr lang="en-US" sz="6600" dirty="0" smtClean="0">
                <a:latin typeface="KG Primary Penmanship" panose="02000506000000020003" pitchFamily="2" charset="0"/>
              </a:rPr>
              <a:t>2</a:t>
            </a:r>
            <a:r>
              <a:rPr lang="en-US" sz="6600" baseline="30000" dirty="0" smtClean="0">
                <a:latin typeface="KG Primary Penmanship" panose="02000506000000020003" pitchFamily="2" charset="0"/>
              </a:rPr>
              <a:t>nd</a:t>
            </a:r>
            <a:r>
              <a:rPr lang="en-US" sz="6600" dirty="0" smtClean="0">
                <a:latin typeface="KG Primary Penmanship" panose="02000506000000020003" pitchFamily="2" charset="0"/>
              </a:rPr>
              <a:t> Grade Homework</a:t>
            </a:r>
            <a:br>
              <a:rPr lang="en-US" sz="6600" dirty="0" smtClean="0">
                <a:latin typeface="KG Primary Penmanship" panose="02000506000000020003" pitchFamily="2" charset="0"/>
              </a:rPr>
            </a:br>
            <a:r>
              <a:rPr lang="en-US" sz="3200" dirty="0" smtClean="0">
                <a:latin typeface="KG Primary Penmanship" panose="02000506000000020003" pitchFamily="2" charset="0"/>
              </a:rPr>
              <a:t>Project Based Homework: </a:t>
            </a:r>
            <a:br>
              <a:rPr lang="en-US" sz="3200" dirty="0" smtClean="0">
                <a:latin typeface="KG Primary Penmanship" panose="02000506000000020003" pitchFamily="2" charset="0"/>
              </a:rPr>
            </a:br>
            <a:r>
              <a:rPr lang="en-US" sz="3200" dirty="0" smtClean="0">
                <a:latin typeface="KG Primary Penmanship" panose="02000506000000020003" pitchFamily="2" charset="0"/>
              </a:rPr>
              <a:t/>
            </a:r>
            <a:br>
              <a:rPr lang="en-US" sz="3200" dirty="0" smtClean="0">
                <a:latin typeface="KG Primary Penmanship" panose="02000506000000020003" pitchFamily="2" charset="0"/>
              </a:rPr>
            </a:br>
            <a:r>
              <a:rPr lang="en-US" sz="3200" dirty="0" smtClean="0">
                <a:latin typeface="KG Primary Penmanship" panose="02000506000000020003" pitchFamily="2" charset="0"/>
              </a:rPr>
              <a:t>Q1: All About me &amp; Habitat Diorama</a:t>
            </a:r>
            <a:br>
              <a:rPr lang="en-US" sz="3200" dirty="0" smtClean="0">
                <a:latin typeface="KG Primary Penmanship" panose="02000506000000020003" pitchFamily="2" charset="0"/>
              </a:rPr>
            </a:br>
            <a:r>
              <a:rPr lang="en-US" sz="3200" dirty="0" smtClean="0">
                <a:latin typeface="KG Primary Penmanship" panose="02000506000000020003" pitchFamily="2" charset="0"/>
              </a:rPr>
              <a:t>Q2: Holidays around the world</a:t>
            </a:r>
            <a:br>
              <a:rPr lang="en-US" sz="3200" dirty="0" smtClean="0">
                <a:latin typeface="KG Primary Penmanship" panose="02000506000000020003" pitchFamily="2" charset="0"/>
              </a:rPr>
            </a:br>
            <a:r>
              <a:rPr lang="en-US" sz="3200" dirty="0" smtClean="0">
                <a:latin typeface="KG Primary Penmanship" panose="02000506000000020003" pitchFamily="2" charset="0"/>
              </a:rPr>
              <a:t>Q3: Math Board Game</a:t>
            </a:r>
            <a:br>
              <a:rPr lang="en-US" sz="3200" dirty="0" smtClean="0">
                <a:latin typeface="KG Primary Penmanship" panose="02000506000000020003" pitchFamily="2" charset="0"/>
              </a:rPr>
            </a:br>
            <a:r>
              <a:rPr lang="en-US" sz="3200" dirty="0" smtClean="0">
                <a:latin typeface="KG Primary Penmanship" panose="02000506000000020003" pitchFamily="2" charset="0"/>
              </a:rPr>
              <a:t>Q4: Book Report</a:t>
            </a:r>
            <a:br>
              <a:rPr lang="en-US" sz="3200" dirty="0" smtClean="0">
                <a:latin typeface="KG Primary Penmanship" panose="02000506000000020003" pitchFamily="2" charset="0"/>
              </a:rPr>
            </a:br>
            <a:r>
              <a:rPr lang="en-US" sz="3200" dirty="0" smtClean="0">
                <a:latin typeface="KG Primary Penmanship" panose="02000506000000020003" pitchFamily="2" charset="0"/>
              </a:rPr>
              <a:t/>
            </a:r>
            <a:br>
              <a:rPr lang="en-US" sz="3200" dirty="0" smtClean="0">
                <a:latin typeface="KG Primary Penmanship" panose="02000506000000020003" pitchFamily="2" charset="0"/>
              </a:rPr>
            </a:br>
            <a:r>
              <a:rPr lang="en-US" sz="3200" dirty="0" smtClean="0">
                <a:latin typeface="KG Primary Penmanship" panose="02000506000000020003" pitchFamily="2" charset="0"/>
              </a:rPr>
              <a:t>  </a:t>
            </a:r>
            <a:endParaRPr lang="en-US" sz="6600" dirty="0">
              <a:latin typeface="KG Primary Penmanship" panose="02000506000000020003" pitchFamily="2" charset="0"/>
            </a:endParaRPr>
          </a:p>
        </p:txBody>
      </p:sp>
    </p:spTree>
    <p:extLst>
      <p:ext uri="{BB962C8B-B14F-4D97-AF65-F5344CB8AC3E}">
        <p14:creationId xmlns:p14="http://schemas.microsoft.com/office/powerpoint/2010/main" val="136330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457200"/>
            <a:ext cx="9829800" cy="1082674"/>
          </a:xfrm>
        </p:spPr>
        <p:txBody>
          <a:bodyPr>
            <a:normAutofit/>
          </a:bodyPr>
          <a:lstStyle/>
          <a:p>
            <a:pPr algn="ctr"/>
            <a:r>
              <a:rPr lang="en-US" sz="4000" dirty="0" smtClean="0">
                <a:solidFill>
                  <a:srgbClr val="0070C0"/>
                </a:solidFill>
                <a:latin typeface="KG Primary Penmanship" panose="02000506000000020003" pitchFamily="2" charset="0"/>
              </a:rPr>
              <a:t>Water Bottles and Jackets</a:t>
            </a:r>
            <a:endParaRPr lang="en-US" sz="4000" dirty="0">
              <a:solidFill>
                <a:srgbClr val="0070C0"/>
              </a:solidFill>
              <a:latin typeface="KG Primary Penmanship" panose="02000506000000020003" pitchFamily="2" charset="0"/>
            </a:endParaRPr>
          </a:p>
        </p:txBody>
      </p:sp>
      <p:sp>
        <p:nvSpPr>
          <p:cNvPr id="6" name="Content Placeholder 5"/>
          <p:cNvSpPr>
            <a:spLocks noGrp="1"/>
          </p:cNvSpPr>
          <p:nvPr>
            <p:ph idx="1"/>
          </p:nvPr>
        </p:nvSpPr>
        <p:spPr/>
        <p:txBody>
          <a:bodyPr/>
          <a:lstStyle/>
          <a:p>
            <a:pPr marL="0" indent="0" algn="ctr">
              <a:buNone/>
            </a:pPr>
            <a:r>
              <a:rPr lang="en-US" sz="2800" dirty="0" smtClean="0">
                <a:latin typeface="KG Primary Penmanship" panose="02000506000000020003" pitchFamily="2" charset="0"/>
              </a:rPr>
              <a:t>Students need a leak proof (no glass or metal) water bottle at school every day! No other drink will be allowed besides water. </a:t>
            </a:r>
          </a:p>
          <a:p>
            <a:pPr marL="0" indent="0" algn="ctr">
              <a:buNone/>
            </a:pPr>
            <a:endParaRPr lang="en-US" sz="2800" dirty="0">
              <a:latin typeface="KG Primary Penmanship" panose="02000506000000020003" pitchFamily="2" charset="0"/>
            </a:endParaRPr>
          </a:p>
          <a:p>
            <a:pPr marL="0" indent="0" algn="ctr">
              <a:buNone/>
            </a:pPr>
            <a:r>
              <a:rPr lang="en-US" sz="2800" dirty="0" smtClean="0">
                <a:latin typeface="KG Primary Penmanship" panose="02000506000000020003" pitchFamily="2" charset="0"/>
              </a:rPr>
              <a:t>We strongly encourage students to keep a jacket in their backpacks. Our classroom temperature can vary throughout the day. Jackets must comply with dress code requirements to be worn inside of the school building.</a:t>
            </a:r>
            <a:endParaRPr lang="en-US" sz="2800" dirty="0">
              <a:latin typeface="KG Primary Penmanship" panose="02000506000000020003" pitchFamily="2" charset="0"/>
            </a:endParaRPr>
          </a:p>
          <a:p>
            <a:endParaRPr lang="en-US" dirty="0"/>
          </a:p>
        </p:txBody>
      </p:sp>
    </p:spTree>
    <p:extLst>
      <p:ext uri="{BB962C8B-B14F-4D97-AF65-F5344CB8AC3E}">
        <p14:creationId xmlns:p14="http://schemas.microsoft.com/office/powerpoint/2010/main" val="4128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457200"/>
            <a:ext cx="9829800" cy="1082674"/>
          </a:xfrm>
        </p:spPr>
        <p:txBody>
          <a:bodyPr>
            <a:normAutofit/>
          </a:bodyPr>
          <a:lstStyle/>
          <a:p>
            <a:pPr algn="ctr"/>
            <a:r>
              <a:rPr lang="en-US" sz="4000" dirty="0" smtClean="0">
                <a:solidFill>
                  <a:srgbClr val="0070C0"/>
                </a:solidFill>
                <a:latin typeface="KG Primary Penmanship" panose="02000506000000020003" pitchFamily="2" charset="0"/>
              </a:rPr>
              <a:t>Bathroom Policies</a:t>
            </a:r>
            <a:endParaRPr lang="en-US" sz="4000" dirty="0">
              <a:solidFill>
                <a:srgbClr val="0070C0"/>
              </a:solidFill>
              <a:latin typeface="KG Primary Penmanship" panose="02000506000000020003" pitchFamily="2" charset="0"/>
            </a:endParaRPr>
          </a:p>
        </p:txBody>
      </p:sp>
      <p:sp>
        <p:nvSpPr>
          <p:cNvPr id="6" name="Content Placeholder 5"/>
          <p:cNvSpPr>
            <a:spLocks noGrp="1"/>
          </p:cNvSpPr>
          <p:nvPr>
            <p:ph idx="1"/>
          </p:nvPr>
        </p:nvSpPr>
        <p:spPr/>
        <p:txBody>
          <a:bodyPr/>
          <a:lstStyle/>
          <a:p>
            <a:pPr marL="0" indent="0" algn="ctr">
              <a:buNone/>
            </a:pPr>
            <a:r>
              <a:rPr lang="en-US" sz="2800" dirty="0">
                <a:latin typeface="KG Primary Penmanship" panose="02000506000000020003" pitchFamily="2" charset="0"/>
              </a:rPr>
              <a:t>Students are </a:t>
            </a:r>
            <a:r>
              <a:rPr lang="en-US" sz="2800" dirty="0" smtClean="0">
                <a:latin typeface="KG Primary Penmanship" panose="02000506000000020003" pitchFamily="2" charset="0"/>
              </a:rPr>
              <a:t>asked to use the restroom before they come to the classroom. </a:t>
            </a:r>
          </a:p>
          <a:p>
            <a:pPr marL="0" indent="0" algn="ctr">
              <a:buNone/>
            </a:pPr>
            <a:r>
              <a:rPr lang="en-US" sz="2800" dirty="0" smtClean="0">
                <a:latin typeface="KG Primary Penmanship" panose="02000506000000020003" pitchFamily="2" charset="0"/>
              </a:rPr>
              <a:t>Students are asked to  </a:t>
            </a:r>
            <a:r>
              <a:rPr lang="en-US" sz="2800" dirty="0">
                <a:latin typeface="KG Primary Penmanship" panose="02000506000000020003" pitchFamily="2" charset="0"/>
              </a:rPr>
              <a:t>not to use the restroom during instructional time, but may </a:t>
            </a:r>
            <a:r>
              <a:rPr lang="en-US" sz="2800" dirty="0" smtClean="0">
                <a:latin typeface="KG Primary Penmanship" panose="02000506000000020003" pitchFamily="2" charset="0"/>
              </a:rPr>
              <a:t>use the bathroom sign to ask during independent work, lunch, recess time, and activities. </a:t>
            </a:r>
          </a:p>
          <a:p>
            <a:endParaRPr lang="en-US" dirty="0"/>
          </a:p>
        </p:txBody>
      </p:sp>
    </p:spTree>
    <p:extLst>
      <p:ext uri="{BB962C8B-B14F-4D97-AF65-F5344CB8AC3E}">
        <p14:creationId xmlns:p14="http://schemas.microsoft.com/office/powerpoint/2010/main" val="20511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0070C0"/>
                </a:solidFill>
                <a:latin typeface="KG Primary Penmanship" panose="02000506000000020003" pitchFamily="2" charset="0"/>
              </a:rPr>
              <a:t>Sickness Policy</a:t>
            </a:r>
            <a:endParaRPr lang="en-US" sz="4400" dirty="0">
              <a:solidFill>
                <a:srgbClr val="0070C0"/>
              </a:solidFill>
              <a:latin typeface="KG Primary Penmanship" panose="02000506000000020003" pitchFamily="2" charset="0"/>
            </a:endParaRPr>
          </a:p>
        </p:txBody>
      </p:sp>
      <p:sp>
        <p:nvSpPr>
          <p:cNvPr id="5" name="Content Placeholder 4"/>
          <p:cNvSpPr>
            <a:spLocks noGrp="1"/>
          </p:cNvSpPr>
          <p:nvPr>
            <p:ph idx="1"/>
          </p:nvPr>
        </p:nvSpPr>
        <p:spPr>
          <a:xfrm>
            <a:off x="1524000" y="1828800"/>
            <a:ext cx="9144000" cy="2667000"/>
          </a:xfrm>
        </p:spPr>
        <p:txBody>
          <a:bodyPr>
            <a:noAutofit/>
          </a:bodyPr>
          <a:lstStyle/>
          <a:p>
            <a:pPr marL="0" indent="0" algn="ctr">
              <a:buNone/>
            </a:pPr>
            <a:r>
              <a:rPr lang="en-US" sz="2800" dirty="0">
                <a:latin typeface="KG Primary Penmanship" panose="02000506000000020003" pitchFamily="2" charset="0"/>
              </a:rPr>
              <a:t>Please refer to the parent handbook for our sickness policy as the health of our students is of upmost priority. </a:t>
            </a:r>
            <a:endParaRPr lang="en-US" sz="2800" dirty="0" smtClean="0">
              <a:latin typeface="KG Primary Penmanship" panose="02000506000000020003" pitchFamily="2" charset="0"/>
            </a:endParaRPr>
          </a:p>
          <a:p>
            <a:pPr marL="0" indent="0" algn="ctr">
              <a:buNone/>
            </a:pPr>
            <a:r>
              <a:rPr lang="en-US" sz="2800" b="1" dirty="0" smtClean="0">
                <a:latin typeface="KG Primary Penmanship" panose="02000506000000020003" pitchFamily="2" charset="0"/>
              </a:rPr>
              <a:t>We </a:t>
            </a:r>
            <a:r>
              <a:rPr lang="en-US" sz="2800" b="1" dirty="0">
                <a:latin typeface="KG Primary Penmanship" panose="02000506000000020003" pitchFamily="2" charset="0"/>
              </a:rPr>
              <a:t>would like to emphasize that children must be fever free for 24 hours </a:t>
            </a:r>
            <a:r>
              <a:rPr lang="en-US" sz="2800" b="1" u="sng" dirty="0">
                <a:latin typeface="KG Primary Penmanship" panose="02000506000000020003" pitchFamily="2" charset="0"/>
              </a:rPr>
              <a:t>without medication</a:t>
            </a:r>
            <a:r>
              <a:rPr lang="en-US" sz="2800" b="1" dirty="0">
                <a:latin typeface="KG Primary Penmanship" panose="02000506000000020003" pitchFamily="2" charset="0"/>
              </a:rPr>
              <a:t>.</a:t>
            </a:r>
            <a:r>
              <a:rPr lang="en-US" sz="2800" dirty="0">
                <a:latin typeface="KG Primary Penmanship" panose="02000506000000020003" pitchFamily="2" charset="0"/>
              </a:rPr>
              <a:t>  </a:t>
            </a:r>
            <a:endParaRPr lang="en-US" sz="2800" dirty="0" smtClean="0">
              <a:latin typeface="KG Primary Penmanship" panose="02000506000000020003" pitchFamily="2" charset="0"/>
            </a:endParaRPr>
          </a:p>
          <a:p>
            <a:pPr marL="0" indent="0" algn="ctr">
              <a:buNone/>
            </a:pPr>
            <a:r>
              <a:rPr lang="en-US" sz="2800" dirty="0" smtClean="0">
                <a:latin typeface="KG Primary Penmanship" panose="02000506000000020003" pitchFamily="2" charset="0"/>
              </a:rPr>
              <a:t>If </a:t>
            </a:r>
            <a:r>
              <a:rPr lang="en-US" sz="2800" dirty="0">
                <a:latin typeface="KG Primary Penmanship" panose="02000506000000020003" pitchFamily="2" charset="0"/>
              </a:rPr>
              <a:t>your child is sent home with a fever, then they </a:t>
            </a:r>
            <a:r>
              <a:rPr lang="en-US" sz="2800" b="1" dirty="0">
                <a:latin typeface="KG Primary Penmanship" panose="02000506000000020003" pitchFamily="2" charset="0"/>
              </a:rPr>
              <a:t>must</a:t>
            </a:r>
            <a:r>
              <a:rPr lang="en-US" sz="2800" dirty="0">
                <a:latin typeface="KG Primary Penmanship" panose="02000506000000020003" pitchFamily="2" charset="0"/>
              </a:rPr>
              <a:t> be fever free for 24 hours before returning to school.  If your child went home with a fever and arrives the next day, we will call you to pick up your child.  </a:t>
            </a:r>
          </a:p>
        </p:txBody>
      </p:sp>
    </p:spTree>
    <p:extLst>
      <p:ext uri="{BB962C8B-B14F-4D97-AF65-F5344CB8AC3E}">
        <p14:creationId xmlns:p14="http://schemas.microsoft.com/office/powerpoint/2010/main" val="260473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KG Primary Penmanship" panose="02000506000000020003" pitchFamily="2" charset="0"/>
              </a:rPr>
              <a:t>Absences and Tardies</a:t>
            </a:r>
            <a:endParaRPr lang="en-US" dirty="0">
              <a:solidFill>
                <a:srgbClr val="0070C0"/>
              </a:solidFill>
              <a:latin typeface="KG Primary Penmanship" panose="02000506000000020003" pitchFamily="2" charset="0"/>
            </a:endParaRPr>
          </a:p>
        </p:txBody>
      </p:sp>
      <p:sp>
        <p:nvSpPr>
          <p:cNvPr id="5" name="Content Placeholder 4"/>
          <p:cNvSpPr>
            <a:spLocks noGrp="1"/>
          </p:cNvSpPr>
          <p:nvPr>
            <p:ph idx="1"/>
          </p:nvPr>
        </p:nvSpPr>
        <p:spPr/>
        <p:txBody>
          <a:bodyPr>
            <a:normAutofit/>
          </a:bodyPr>
          <a:lstStyle/>
          <a:p>
            <a:pPr marL="0" indent="0" algn="ctr">
              <a:buNone/>
            </a:pPr>
            <a:r>
              <a:rPr lang="en-US" sz="2800" dirty="0">
                <a:latin typeface="KG Primary Penmanship" panose="02000506000000020003" pitchFamily="2" charset="0"/>
              </a:rPr>
              <a:t>If your child is missing a day of school, please email </a:t>
            </a:r>
            <a:r>
              <a:rPr lang="en-US" sz="2800" dirty="0" smtClean="0">
                <a:latin typeface="KG Primary Penmanship" panose="02000506000000020003" pitchFamily="2" charset="0"/>
              </a:rPr>
              <a:t>me </a:t>
            </a:r>
            <a:r>
              <a:rPr lang="en-US" sz="2800" dirty="0">
                <a:latin typeface="KG Primary Penmanship" panose="02000506000000020003" pitchFamily="2" charset="0"/>
              </a:rPr>
              <a:t>within 24 hours to let </a:t>
            </a:r>
            <a:r>
              <a:rPr lang="en-US" sz="2800" dirty="0" smtClean="0">
                <a:latin typeface="KG Primary Penmanship" panose="02000506000000020003" pitchFamily="2" charset="0"/>
              </a:rPr>
              <a:t>me </a:t>
            </a:r>
            <a:r>
              <a:rPr lang="en-US" sz="2800" dirty="0">
                <a:latin typeface="KG Primary Penmanship" panose="02000506000000020003" pitchFamily="2" charset="0"/>
              </a:rPr>
              <a:t>know and to give </a:t>
            </a:r>
            <a:r>
              <a:rPr lang="en-US" sz="2800" dirty="0" smtClean="0">
                <a:latin typeface="KG Primary Penmanship" panose="02000506000000020003" pitchFamily="2" charset="0"/>
              </a:rPr>
              <a:t>me </a:t>
            </a:r>
            <a:r>
              <a:rPr lang="en-US" sz="2800" dirty="0">
                <a:latin typeface="KG Primary Penmanship" panose="02000506000000020003" pitchFamily="2" charset="0"/>
              </a:rPr>
              <a:t>a reason as to the absence (illness, religious holiday, family vacation, </a:t>
            </a:r>
            <a:r>
              <a:rPr lang="en-US" sz="2800" dirty="0" err="1">
                <a:latin typeface="KG Primary Penmanship" panose="02000506000000020003" pitchFamily="2" charset="0"/>
              </a:rPr>
              <a:t>etc</a:t>
            </a:r>
            <a:r>
              <a:rPr lang="en-US" sz="2800" dirty="0">
                <a:latin typeface="KG Primary Penmanship" panose="02000506000000020003" pitchFamily="2" charset="0"/>
              </a:rPr>
              <a:t>).  </a:t>
            </a:r>
            <a:endParaRPr lang="en-US" sz="2800" dirty="0" smtClean="0">
              <a:latin typeface="KG Primary Penmanship" panose="02000506000000020003" pitchFamily="2" charset="0"/>
            </a:endParaRPr>
          </a:p>
          <a:p>
            <a:pPr marL="0" indent="0" algn="ctr">
              <a:buNone/>
            </a:pPr>
            <a:r>
              <a:rPr lang="en-US" sz="2800" dirty="0" smtClean="0">
                <a:latin typeface="KG Primary Penmanship" panose="02000506000000020003" pitchFamily="2" charset="0"/>
              </a:rPr>
              <a:t>To </a:t>
            </a:r>
            <a:r>
              <a:rPr lang="en-US" sz="2800" dirty="0">
                <a:latin typeface="KG Primary Penmanship" panose="02000506000000020003" pitchFamily="2" charset="0"/>
              </a:rPr>
              <a:t>have an absence marked as </a:t>
            </a:r>
            <a:r>
              <a:rPr lang="en-US" sz="2800" dirty="0" smtClean="0">
                <a:latin typeface="KG Primary Penmanship" panose="02000506000000020003" pitchFamily="2" charset="0"/>
              </a:rPr>
              <a:t>medically </a:t>
            </a:r>
            <a:r>
              <a:rPr lang="en-US" sz="2800" dirty="0">
                <a:latin typeface="KG Primary Penmanship" panose="02000506000000020003" pitchFamily="2" charset="0"/>
              </a:rPr>
              <a:t>excused due to an illness or an injury, you will need to submit a doctor’s note.  </a:t>
            </a:r>
          </a:p>
          <a:p>
            <a:pPr marL="0" indent="0">
              <a:buNone/>
            </a:pPr>
            <a:r>
              <a:rPr lang="en-US" sz="2800" dirty="0">
                <a:latin typeface="KG Primary Penmanship" panose="02000506000000020003" pitchFamily="2" charset="0"/>
              </a:rPr>
              <a:t>Students are considered tardy after </a:t>
            </a:r>
            <a:r>
              <a:rPr lang="en-US" sz="2800" dirty="0" smtClean="0">
                <a:latin typeface="KG Primary Penmanship" panose="02000506000000020003" pitchFamily="2" charset="0"/>
              </a:rPr>
              <a:t>8:40am</a:t>
            </a:r>
            <a:r>
              <a:rPr lang="en-US" sz="2800" dirty="0">
                <a:latin typeface="KG Primary Penmanship" panose="02000506000000020003" pitchFamily="2" charset="0"/>
              </a:rPr>
              <a:t>. </a:t>
            </a:r>
            <a:r>
              <a:rPr lang="en-US" sz="2800" dirty="0" smtClean="0">
                <a:latin typeface="KG Primary Penmanship" panose="02000506000000020003" pitchFamily="2" charset="0"/>
              </a:rPr>
              <a:t>Please </a:t>
            </a:r>
            <a:r>
              <a:rPr lang="en-US" sz="2800" dirty="0">
                <a:latin typeface="KG Primary Penmanship" panose="02000506000000020003" pitchFamily="2" charset="0"/>
              </a:rPr>
              <a:t>be aware that three unexcused </a:t>
            </a:r>
            <a:r>
              <a:rPr lang="en-US" sz="2800" dirty="0" err="1">
                <a:latin typeface="KG Primary Penmanship" panose="02000506000000020003" pitchFamily="2" charset="0"/>
              </a:rPr>
              <a:t>tardies</a:t>
            </a:r>
            <a:r>
              <a:rPr lang="en-US" sz="2800" dirty="0">
                <a:latin typeface="KG Primary Penmanship" panose="02000506000000020003" pitchFamily="2" charset="0"/>
              </a:rPr>
              <a:t> </a:t>
            </a:r>
            <a:r>
              <a:rPr lang="en-US" sz="2800" dirty="0" smtClean="0">
                <a:latin typeface="KG Primary Penmanship" panose="02000506000000020003" pitchFamily="2" charset="0"/>
              </a:rPr>
              <a:t>will </a:t>
            </a:r>
            <a:r>
              <a:rPr lang="en-US" sz="2800" dirty="0">
                <a:latin typeface="KG Primary Penmanship" panose="02000506000000020003" pitchFamily="2" charset="0"/>
              </a:rPr>
              <a:t>be marked as an unexcused absence.  </a:t>
            </a:r>
            <a:endParaRPr lang="en-US" sz="2800" dirty="0" smtClean="0">
              <a:latin typeface="KG Primary Penmanship" panose="02000506000000020003" pitchFamily="2" charset="0"/>
            </a:endParaRPr>
          </a:p>
          <a:p>
            <a:pPr marL="0" indent="0">
              <a:buNone/>
            </a:pPr>
            <a:r>
              <a:rPr lang="en-US" sz="2800" dirty="0" smtClean="0">
                <a:latin typeface="KG Primary Penmanship" panose="02000506000000020003" pitchFamily="2" charset="0"/>
              </a:rPr>
              <a:t>Students are going to be marked tardy when they leave school before the end of the day. </a:t>
            </a:r>
            <a:endParaRPr lang="en-US" sz="2800" dirty="0">
              <a:latin typeface="KG Primary Penmanship" panose="02000506000000020003" pitchFamily="2" charset="0"/>
            </a:endParaRPr>
          </a:p>
        </p:txBody>
      </p:sp>
    </p:spTree>
    <p:extLst>
      <p:ext uri="{BB962C8B-B14F-4D97-AF65-F5344CB8AC3E}">
        <p14:creationId xmlns:p14="http://schemas.microsoft.com/office/powerpoint/2010/main" val="38811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9829800" cy="1082674"/>
          </a:xfrm>
        </p:spPr>
        <p:txBody>
          <a:bodyPr>
            <a:normAutofit/>
          </a:bodyPr>
          <a:lstStyle/>
          <a:p>
            <a:pPr algn="ctr"/>
            <a:r>
              <a:rPr lang="en-US" sz="4400" dirty="0" smtClean="0">
                <a:solidFill>
                  <a:srgbClr val="0070C0"/>
                </a:solidFill>
                <a:latin typeface="KG Primary Penmanship" panose="02000506000000020003" pitchFamily="2" charset="0"/>
              </a:rPr>
              <a:t>Field Trips</a:t>
            </a:r>
            <a:endParaRPr lang="en-US" sz="4400" dirty="0">
              <a:solidFill>
                <a:srgbClr val="0070C0"/>
              </a:solidFill>
              <a:latin typeface="KG Primary Penmanship" panose="02000506000000020003" pitchFamily="2" charset="0"/>
            </a:endParaRPr>
          </a:p>
        </p:txBody>
      </p:sp>
      <p:sp>
        <p:nvSpPr>
          <p:cNvPr id="3" name="Content Placeholder 2"/>
          <p:cNvSpPr>
            <a:spLocks noGrp="1"/>
          </p:cNvSpPr>
          <p:nvPr>
            <p:ph idx="1"/>
          </p:nvPr>
        </p:nvSpPr>
        <p:spPr>
          <a:xfrm>
            <a:off x="533400" y="1600200"/>
            <a:ext cx="10668000" cy="3581400"/>
          </a:xfrm>
        </p:spPr>
        <p:txBody>
          <a:bodyPr>
            <a:normAutofit/>
          </a:bodyPr>
          <a:lstStyle/>
          <a:p>
            <a:pPr marL="0" indent="0" algn="ctr">
              <a:buNone/>
            </a:pPr>
            <a:r>
              <a:rPr lang="en-US" sz="2600" dirty="0">
                <a:latin typeface="KG Primary Penmanship" panose="02000506000000020003" pitchFamily="2" charset="0"/>
              </a:rPr>
              <a:t>We take </a:t>
            </a:r>
            <a:r>
              <a:rPr lang="en-US" sz="2600" dirty="0" smtClean="0">
                <a:latin typeface="KG Primary Penmanship" panose="02000506000000020003" pitchFamily="2" charset="0"/>
              </a:rPr>
              <a:t>3-4 </a:t>
            </a:r>
            <a:r>
              <a:rPr lang="en-US" sz="2600" dirty="0">
                <a:latin typeface="KG Primary Penmanship" panose="02000506000000020003" pitchFamily="2" charset="0"/>
              </a:rPr>
              <a:t>field trips each year in </a:t>
            </a:r>
            <a:r>
              <a:rPr lang="en-US" sz="2600" dirty="0" smtClean="0">
                <a:latin typeface="KG Primary Penmanship" panose="02000506000000020003" pitchFamily="2" charset="0"/>
              </a:rPr>
              <a:t>2</a:t>
            </a:r>
            <a:r>
              <a:rPr lang="en-US" sz="2600" baseline="30000" dirty="0" smtClean="0">
                <a:latin typeface="KG Primary Penmanship" panose="02000506000000020003" pitchFamily="2" charset="0"/>
              </a:rPr>
              <a:t>nd</a:t>
            </a:r>
            <a:r>
              <a:rPr lang="en-US" sz="2600" dirty="0" smtClean="0">
                <a:latin typeface="KG Primary Penmanship" panose="02000506000000020003" pitchFamily="2" charset="0"/>
              </a:rPr>
              <a:t> Grade.  </a:t>
            </a:r>
            <a:r>
              <a:rPr lang="en-US" sz="2600" dirty="0">
                <a:latin typeface="KG Primary Penmanship" panose="02000506000000020003" pitchFamily="2" charset="0"/>
              </a:rPr>
              <a:t>Due to </a:t>
            </a:r>
            <a:r>
              <a:rPr lang="en-US" sz="2600" dirty="0" smtClean="0">
                <a:latin typeface="KG Primary Penmanship" panose="02000506000000020003" pitchFamily="2" charset="0"/>
              </a:rPr>
              <a:t>safety and recent vehicle requirements, we </a:t>
            </a:r>
            <a:r>
              <a:rPr lang="en-US" sz="2600" dirty="0">
                <a:latin typeface="KG Primary Penmanship" panose="02000506000000020003" pitchFamily="2" charset="0"/>
              </a:rPr>
              <a:t>travel in a bus for each field trip.  </a:t>
            </a:r>
            <a:endParaRPr lang="en-US" sz="2600" dirty="0" smtClean="0">
              <a:latin typeface="KG Primary Penmanship" panose="02000506000000020003" pitchFamily="2" charset="0"/>
            </a:endParaRPr>
          </a:p>
          <a:p>
            <a:pPr marL="0" indent="0" algn="ctr">
              <a:buNone/>
            </a:pPr>
            <a:r>
              <a:rPr lang="en-US" sz="2600" dirty="0" smtClean="0">
                <a:latin typeface="KG Primary Penmanship" panose="02000506000000020003" pitchFamily="2" charset="0"/>
              </a:rPr>
              <a:t>Pinellas </a:t>
            </a:r>
            <a:r>
              <a:rPr lang="en-US" sz="2600" dirty="0">
                <a:latin typeface="KG Primary Penmanship" panose="02000506000000020003" pitchFamily="2" charset="0"/>
              </a:rPr>
              <a:t>County Schools now requires that all volunteers attain a level 2 clearance.  This requires the volunteer to have a background screening as well as </a:t>
            </a:r>
            <a:r>
              <a:rPr lang="en-US" sz="2600" b="1" dirty="0">
                <a:latin typeface="KG Primary Penmanship" panose="02000506000000020003" pitchFamily="2" charset="0"/>
              </a:rPr>
              <a:t>complete fingerprints</a:t>
            </a:r>
            <a:r>
              <a:rPr lang="en-US" sz="2600" dirty="0">
                <a:latin typeface="KG Primary Penmanship" panose="02000506000000020003" pitchFamily="2" charset="0"/>
              </a:rPr>
              <a:t>.  There is a fee for the fingerprints.  However, once you obtain level 2, it is good for 5 years.  </a:t>
            </a:r>
          </a:p>
          <a:p>
            <a:pPr marL="0" indent="0" algn="ctr">
              <a:buNone/>
            </a:pPr>
            <a:r>
              <a:rPr lang="en-US" sz="2600" dirty="0">
                <a:latin typeface="KG Primary Penmanship" panose="02000506000000020003" pitchFamily="2" charset="0"/>
              </a:rPr>
              <a:t>We </a:t>
            </a:r>
            <a:r>
              <a:rPr lang="en-US" sz="2600" b="1" dirty="0">
                <a:latin typeface="KG Primary Penmanship" panose="02000506000000020003" pitchFamily="2" charset="0"/>
              </a:rPr>
              <a:t>strongly encourage</a:t>
            </a:r>
            <a:r>
              <a:rPr lang="en-US" sz="2600" dirty="0">
                <a:latin typeface="KG Primary Penmanship" panose="02000506000000020003" pitchFamily="2" charset="0"/>
              </a:rPr>
              <a:t> parents to obtain level 2 at the beginning of the year.  The process can take some time, and all field trip chaperones must be level 2 approved.  </a:t>
            </a:r>
            <a:endParaRPr lang="en-US" sz="2600" dirty="0" smtClean="0">
              <a:latin typeface="KG Primary Penmanship" panose="02000506000000020003" pitchFamily="2" charset="0"/>
            </a:endParaRPr>
          </a:p>
          <a:p>
            <a:pPr marL="0" indent="0">
              <a:buNone/>
            </a:pPr>
            <a:endParaRPr lang="en-US" dirty="0"/>
          </a:p>
        </p:txBody>
      </p:sp>
    </p:spTree>
    <p:extLst>
      <p:ext uri="{BB962C8B-B14F-4D97-AF65-F5344CB8AC3E}">
        <p14:creationId xmlns:p14="http://schemas.microsoft.com/office/powerpoint/2010/main" val="37579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9829800" cy="1082674"/>
          </a:xfrm>
        </p:spPr>
        <p:txBody>
          <a:bodyPr>
            <a:normAutofit/>
          </a:bodyPr>
          <a:lstStyle/>
          <a:p>
            <a:pPr algn="ctr"/>
            <a:r>
              <a:rPr lang="en-US" sz="4400" b="1" dirty="0" smtClean="0">
                <a:solidFill>
                  <a:srgbClr val="0070C0"/>
                </a:solidFill>
                <a:latin typeface="KG Primary Penmanship" panose="02000506000000020003" pitchFamily="2" charset="0"/>
              </a:rPr>
              <a:t>Birthdays</a:t>
            </a:r>
            <a:endParaRPr lang="en-US" sz="3600" b="1" dirty="0">
              <a:solidFill>
                <a:srgbClr val="0070C0"/>
              </a:solidFill>
              <a:latin typeface="KG Primary Penmanship" panose="02000506000000020003" pitchFamily="2" charset="0"/>
            </a:endParaRPr>
          </a:p>
        </p:txBody>
      </p:sp>
      <p:sp>
        <p:nvSpPr>
          <p:cNvPr id="5" name="Content Placeholder 4"/>
          <p:cNvSpPr>
            <a:spLocks noGrp="1"/>
          </p:cNvSpPr>
          <p:nvPr>
            <p:ph idx="1"/>
          </p:nvPr>
        </p:nvSpPr>
        <p:spPr>
          <a:xfrm>
            <a:off x="533400" y="1600200"/>
            <a:ext cx="10972800" cy="4724400"/>
          </a:xfrm>
        </p:spPr>
        <p:txBody>
          <a:bodyPr>
            <a:normAutofit fontScale="55000" lnSpcReduction="20000"/>
          </a:bodyPr>
          <a:lstStyle/>
          <a:p>
            <a:pPr marL="0" indent="0" algn="ctr">
              <a:spcBef>
                <a:spcPts val="0"/>
              </a:spcBef>
              <a:buNone/>
            </a:pPr>
            <a:r>
              <a:rPr lang="en-US" sz="6000" dirty="0" smtClean="0">
                <a:latin typeface="KG Primary Penmanship" panose="02000506000000020003"/>
              </a:rPr>
              <a:t>Invitations </a:t>
            </a:r>
            <a:r>
              <a:rPr lang="en-US" sz="6000" dirty="0">
                <a:latin typeface="KG Primary Penmanship" panose="02000506000000020003"/>
              </a:rPr>
              <a:t>will gladly be placed in each child’s take home folder, however all students in the class have to be invited. Students are not allowed to pass out individual invitations during car circle or in the hallway.  We cannot forward digital birthday invitations or reminders to other parents.</a:t>
            </a:r>
          </a:p>
          <a:p>
            <a:pPr marL="0" indent="0" algn="ctr">
              <a:spcBef>
                <a:spcPts val="0"/>
              </a:spcBef>
              <a:buNone/>
            </a:pPr>
            <a:r>
              <a:rPr lang="en-US" sz="6000" dirty="0">
                <a:latin typeface="KG Primary Penmanship" panose="02000506000000020003"/>
              </a:rPr>
              <a:t> </a:t>
            </a:r>
          </a:p>
          <a:p>
            <a:pPr marL="0" indent="0" algn="ctr">
              <a:spcBef>
                <a:spcPts val="0"/>
              </a:spcBef>
              <a:buNone/>
            </a:pPr>
            <a:r>
              <a:rPr lang="en-US" sz="6000" dirty="0" smtClean="0">
                <a:latin typeface="KG Primary Penmanship" panose="02000506000000020003"/>
              </a:rPr>
              <a:t>Please remember to e-mail me prior to the date you selected to celebrate your child’s birthday. </a:t>
            </a:r>
            <a:r>
              <a:rPr lang="en-US" sz="6000" b="1" dirty="0" smtClean="0">
                <a:latin typeface="KG Primary Penmanship" panose="02000506000000020003"/>
              </a:rPr>
              <a:t>Due </a:t>
            </a:r>
            <a:r>
              <a:rPr lang="en-US" sz="6000" b="1" dirty="0">
                <a:latin typeface="KG Primary Penmanship" panose="02000506000000020003"/>
              </a:rPr>
              <a:t>to children with food allergies, </a:t>
            </a:r>
            <a:r>
              <a:rPr lang="en-US" sz="6000" b="1" dirty="0" smtClean="0">
                <a:latin typeface="KG Primary Penmanship" panose="02000506000000020003"/>
              </a:rPr>
              <a:t>we cannot accept home made baked items. All foods must be store bought in the sealed, original package and nut free.</a:t>
            </a:r>
          </a:p>
          <a:p>
            <a:pPr marL="0" indent="0" algn="ctr">
              <a:spcBef>
                <a:spcPts val="0"/>
              </a:spcBef>
              <a:buNone/>
            </a:pPr>
            <a:endParaRPr lang="en-US" sz="3800" b="1" dirty="0">
              <a:latin typeface="KG Primary Penmanship" panose="02000506000000020003"/>
            </a:endParaRPr>
          </a:p>
          <a:p>
            <a:pPr marL="0" indent="0" algn="ctr">
              <a:spcBef>
                <a:spcPts val="0"/>
              </a:spcBef>
              <a:buNone/>
            </a:pPr>
            <a:r>
              <a:rPr lang="en-US" sz="6000" dirty="0">
                <a:latin typeface="KG Primary Penmanship" panose="02000506000000020003"/>
              </a:rPr>
              <a:t>   </a:t>
            </a:r>
          </a:p>
          <a:p>
            <a:pPr marL="0" indent="0" algn="ctr">
              <a:spcBef>
                <a:spcPts val="0"/>
              </a:spcBef>
              <a:buNone/>
            </a:pPr>
            <a:r>
              <a:rPr lang="en-US" sz="3600" dirty="0"/>
              <a:t> </a:t>
            </a:r>
          </a:p>
          <a:p>
            <a:pPr marL="0" indent="0" algn="ctr">
              <a:spcBef>
                <a:spcPts val="0"/>
              </a:spcBef>
              <a:buNone/>
            </a:pPr>
            <a:endParaRPr lang="en-US" sz="3600" b="1" dirty="0" smtClean="0">
              <a:solidFill>
                <a:srgbClr val="0070C0"/>
              </a:solidFill>
              <a:latin typeface="KG Primary Penmanship" panose="02000506000000020003" pitchFamily="2" charset="0"/>
            </a:endParaRPr>
          </a:p>
          <a:p>
            <a:pPr marL="0" indent="0" algn="ctr">
              <a:spcBef>
                <a:spcPts val="0"/>
              </a:spcBef>
              <a:buNone/>
            </a:pPr>
            <a:endParaRPr lang="en-US" dirty="0">
              <a:latin typeface="KG Primary Penmanship" panose="02000506000000020003" pitchFamily="2" charset="0"/>
            </a:endParaRPr>
          </a:p>
          <a:p>
            <a:pPr marL="0" indent="0" algn="ctr">
              <a:spcBef>
                <a:spcPts val="0"/>
              </a:spcBef>
              <a:buNone/>
            </a:pPr>
            <a:r>
              <a:rPr lang="en-US" dirty="0">
                <a:latin typeface="KG Primary Penmanship" panose="02000506000000020003" pitchFamily="2" charset="0"/>
              </a:rPr>
              <a:t>    </a:t>
            </a:r>
          </a:p>
          <a:p>
            <a:pPr marL="0" indent="0">
              <a:buNone/>
            </a:pPr>
            <a:endParaRPr lang="en-US" dirty="0"/>
          </a:p>
        </p:txBody>
      </p:sp>
    </p:spTree>
    <p:extLst>
      <p:ext uri="{BB962C8B-B14F-4D97-AF65-F5344CB8AC3E}">
        <p14:creationId xmlns:p14="http://schemas.microsoft.com/office/powerpoint/2010/main" val="189736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rgbClr val="FF0000"/>
                </a:solidFill>
                <a:latin typeface="KG Primary Penmanship" panose="02000506000000020003" pitchFamily="2" charset="0"/>
              </a:rPr>
              <a:t>Quick Reminders</a:t>
            </a:r>
            <a:endParaRPr lang="en-US" sz="7200" dirty="0">
              <a:solidFill>
                <a:srgbClr val="FF0000"/>
              </a:solidFill>
              <a:latin typeface="KG Primary Penmanship" panose="02000506000000020003" pitchFamily="2" charset="0"/>
            </a:endParaRPr>
          </a:p>
        </p:txBody>
      </p:sp>
      <p:sp>
        <p:nvSpPr>
          <p:cNvPr id="3" name="Text Placeholder 2"/>
          <p:cNvSpPr>
            <a:spLocks noGrp="1"/>
          </p:cNvSpPr>
          <p:nvPr>
            <p:ph idx="1"/>
          </p:nvPr>
        </p:nvSpPr>
        <p:spPr>
          <a:xfrm>
            <a:off x="1524000" y="1371600"/>
            <a:ext cx="9144000" cy="3931920"/>
          </a:xfrm>
        </p:spPr>
        <p:txBody>
          <a:bodyPr>
            <a:noAutofit/>
          </a:bodyPr>
          <a:lstStyle/>
          <a:p>
            <a:pPr algn="ctr"/>
            <a:r>
              <a:rPr lang="en-US" sz="2400" u="sng" dirty="0" smtClean="0">
                <a:solidFill>
                  <a:srgbClr val="7030A0"/>
                </a:solidFill>
                <a:latin typeface="KG Primary Penmanship" panose="02000506000000020003"/>
              </a:rPr>
              <a:t>Please remember to sign agendas each night.</a:t>
            </a:r>
            <a:r>
              <a:rPr lang="en-US" sz="2400" dirty="0" smtClean="0">
                <a:latin typeface="KG Primary Penmanship" panose="02000506000000020003"/>
              </a:rPr>
              <a:t>  </a:t>
            </a:r>
          </a:p>
          <a:p>
            <a:pPr algn="ctr"/>
            <a:r>
              <a:rPr lang="en-US" sz="2400" dirty="0">
                <a:latin typeface="KG Primary Penmanship" panose="02000506000000020003"/>
              </a:rPr>
              <a:t>   </a:t>
            </a:r>
            <a:r>
              <a:rPr lang="en-US" sz="2400" dirty="0" smtClean="0">
                <a:latin typeface="KG Primary Penmanship" panose="02000506000000020003"/>
              </a:rPr>
              <a:t>Please do not drop </a:t>
            </a:r>
            <a:r>
              <a:rPr lang="en-US" sz="2400" dirty="0">
                <a:latin typeface="KG Primary Penmanship" panose="02000506000000020003"/>
              </a:rPr>
              <a:t>off </a:t>
            </a:r>
            <a:r>
              <a:rPr lang="en-US" sz="2400" dirty="0" smtClean="0">
                <a:latin typeface="KG Primary Penmanship" panose="02000506000000020003"/>
              </a:rPr>
              <a:t>your child before</a:t>
            </a:r>
            <a:r>
              <a:rPr lang="en-US" sz="2400" dirty="0">
                <a:latin typeface="KG Primary Penmanship" panose="02000506000000020003"/>
              </a:rPr>
              <a:t> </a:t>
            </a:r>
            <a:r>
              <a:rPr lang="en-US" sz="2400" dirty="0" smtClean="0">
                <a:latin typeface="KG Primary Penmanship" panose="02000506000000020003"/>
              </a:rPr>
              <a:t>8:15. It is </a:t>
            </a:r>
            <a:r>
              <a:rPr lang="en-US" sz="2400" dirty="0">
                <a:latin typeface="KG Primary Penmanship" panose="02000506000000020003"/>
              </a:rPr>
              <a:t>unsafe and </a:t>
            </a:r>
            <a:r>
              <a:rPr lang="en-US" sz="2400" dirty="0" smtClean="0">
                <a:latin typeface="KG Primary Penmanship" panose="02000506000000020003"/>
              </a:rPr>
              <a:t>unsupervised.</a:t>
            </a:r>
          </a:p>
          <a:p>
            <a:pPr algn="ctr"/>
            <a:r>
              <a:rPr lang="en-US" sz="2400" dirty="0" smtClean="0">
                <a:latin typeface="KG Primary Penmanship" panose="02000506000000020003"/>
              </a:rPr>
              <a:t> </a:t>
            </a:r>
            <a:r>
              <a:rPr lang="en-US" sz="2400" dirty="0">
                <a:latin typeface="KG Primary Penmanship" panose="02000506000000020003"/>
              </a:rPr>
              <a:t>U</a:t>
            </a:r>
            <a:r>
              <a:rPr lang="en-US" sz="2400" dirty="0" smtClean="0">
                <a:latin typeface="KG Primary Penmanship" panose="02000506000000020003"/>
              </a:rPr>
              <a:t>nless </a:t>
            </a:r>
            <a:r>
              <a:rPr lang="en-US" sz="2400" dirty="0">
                <a:latin typeface="KG Primary Penmanship" panose="02000506000000020003"/>
              </a:rPr>
              <a:t>previously arranged no student will be dismissed after 2:45 due to class instruction.  Yes, there are </a:t>
            </a:r>
            <a:r>
              <a:rPr lang="en-US" sz="2400" dirty="0" smtClean="0">
                <a:latin typeface="KG Primary Penmanship" panose="02000506000000020003"/>
              </a:rPr>
              <a:t>emergencies, </a:t>
            </a:r>
            <a:r>
              <a:rPr lang="en-US" sz="2400" dirty="0">
                <a:latin typeface="KG Primary Penmanship" panose="02000506000000020003"/>
              </a:rPr>
              <a:t>and yes weather may dictate a </a:t>
            </a:r>
            <a:r>
              <a:rPr lang="en-US" sz="2400" dirty="0" smtClean="0">
                <a:latin typeface="KG Primary Penmanship" panose="02000506000000020003"/>
              </a:rPr>
              <a:t>change, but please respect our classroom, and the learning that is going on.</a:t>
            </a:r>
          </a:p>
          <a:p>
            <a:pPr algn="ctr"/>
            <a:r>
              <a:rPr lang="en-US" sz="2400" dirty="0" smtClean="0">
                <a:latin typeface="KG Primary Penmanship" panose="02000506000000020003"/>
              </a:rPr>
              <a:t>Please make sure you check our website weekly or more for updated. Our website has very important information like: upcoming events, homework and assignments, and our classroom newsletter. </a:t>
            </a:r>
          </a:p>
          <a:p>
            <a:pPr marL="0" indent="0" algn="ctr">
              <a:buNone/>
            </a:pPr>
            <a:r>
              <a:rPr lang="en-US" sz="2400" dirty="0">
                <a:latin typeface="KG Primary Penmanship" panose="02000506000000020003"/>
              </a:rPr>
              <a:t>If you have any questions, or need to let me know about anything, please be sure to either write a note in their agenda or </a:t>
            </a:r>
            <a:r>
              <a:rPr lang="en-US" sz="2400" dirty="0" smtClean="0">
                <a:latin typeface="KG Primary Penmanship" panose="02000506000000020003"/>
              </a:rPr>
              <a:t>email us (preferred) </a:t>
            </a:r>
            <a:r>
              <a:rPr lang="en-US" sz="2400" dirty="0">
                <a:latin typeface="KG Primary Penmanship" panose="02000506000000020003"/>
              </a:rPr>
              <a:t>at:</a:t>
            </a:r>
          </a:p>
          <a:p>
            <a:pPr algn="ctr"/>
            <a:r>
              <a:rPr lang="en-US" sz="2400" b="1" dirty="0" smtClean="0">
                <a:solidFill>
                  <a:schemeClr val="accent3"/>
                </a:solidFill>
                <a:latin typeface="KG Primary Penmanship" panose="02000506000000020003"/>
              </a:rPr>
              <a:t>Fordhamm@platoacademy.net</a:t>
            </a:r>
          </a:p>
          <a:p>
            <a:pPr marL="0" indent="0" algn="ctr">
              <a:buNone/>
            </a:pPr>
            <a:endParaRPr lang="en-US" sz="2800" dirty="0">
              <a:latin typeface="KG Primary Penmanship" panose="02000506000000020003" pitchFamily="2" charset="0"/>
            </a:endParaRPr>
          </a:p>
          <a:p>
            <a:pPr algn="ctr"/>
            <a:endParaRPr lang="en-US" sz="2000" dirty="0" smtClean="0">
              <a:latin typeface="KG Primary Penmanship" panose="02000506000000020003" pitchFamily="2" charset="0"/>
            </a:endParaRPr>
          </a:p>
        </p:txBody>
      </p:sp>
    </p:spTree>
    <p:extLst>
      <p:ext uri="{BB962C8B-B14F-4D97-AF65-F5344CB8AC3E}">
        <p14:creationId xmlns:p14="http://schemas.microsoft.com/office/powerpoint/2010/main" val="286481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KG Primary Penmanship" panose="02000506000000020003" pitchFamily="2" charset="0"/>
              </a:rPr>
              <a:t>Curriculum Night Agenda</a:t>
            </a:r>
            <a:endParaRPr lang="en-US" sz="5400" dirty="0">
              <a:latin typeface="KG Primary Penmanship" panose="02000506000000020003" pitchFamily="2" charset="0"/>
            </a:endParaRPr>
          </a:p>
        </p:txBody>
      </p:sp>
      <p:sp>
        <p:nvSpPr>
          <p:cNvPr id="3" name="Text Placeholder 2"/>
          <p:cNvSpPr>
            <a:spLocks noGrp="1"/>
          </p:cNvSpPr>
          <p:nvPr>
            <p:ph type="body" sz="half" idx="2"/>
          </p:nvPr>
        </p:nvSpPr>
        <p:spPr>
          <a:xfrm>
            <a:off x="1364256" y="2096614"/>
            <a:ext cx="4572000" cy="2667000"/>
          </a:xfrm>
        </p:spPr>
        <p:txBody>
          <a:bodyPr>
            <a:normAutofit/>
          </a:bodyPr>
          <a:lstStyle/>
          <a:p>
            <a:pPr algn="ctr"/>
            <a:endParaRPr lang="en-US" dirty="0" smtClean="0">
              <a:latin typeface="KG Primary Penmanship" panose="02000506000000020003" pitchFamily="2" charset="0"/>
            </a:endParaRPr>
          </a:p>
          <a:p>
            <a:pPr algn="ctr"/>
            <a:r>
              <a:rPr lang="en-US" sz="3600" dirty="0" smtClean="0">
                <a:latin typeface="KG Primary Penmanship" panose="02000506000000020003" pitchFamily="2" charset="0"/>
              </a:rPr>
              <a:t>Overview of Academics</a:t>
            </a:r>
          </a:p>
          <a:p>
            <a:pPr algn="ctr"/>
            <a:r>
              <a:rPr lang="en-US" sz="3600" dirty="0" smtClean="0">
                <a:latin typeface="KG Primary Penmanship" panose="02000506000000020003" pitchFamily="2" charset="0"/>
              </a:rPr>
              <a:t>2</a:t>
            </a:r>
            <a:r>
              <a:rPr lang="en-US" sz="3600" baseline="30000" dirty="0" smtClean="0">
                <a:latin typeface="KG Primary Penmanship" panose="02000506000000020003" pitchFamily="2" charset="0"/>
              </a:rPr>
              <a:t>nd</a:t>
            </a:r>
            <a:r>
              <a:rPr lang="en-US" sz="3600" dirty="0" smtClean="0">
                <a:latin typeface="KG Primary Penmanship" panose="02000506000000020003" pitchFamily="2" charset="0"/>
              </a:rPr>
              <a:t> Grade Florida BEST Standards</a:t>
            </a:r>
          </a:p>
          <a:p>
            <a:pPr algn="ctr"/>
            <a:r>
              <a:rPr lang="en-US" sz="3600" dirty="0" smtClean="0">
                <a:latin typeface="KG Primary Penmanship" panose="02000506000000020003" pitchFamily="2" charset="0"/>
              </a:rPr>
              <a:t>Question &amp; Answer Session</a:t>
            </a: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Thanks for Coming Tonight!</a:t>
            </a:r>
            <a:endParaRPr lang="en-US" sz="5400" dirty="0"/>
          </a:p>
        </p:txBody>
      </p:sp>
      <p:pic>
        <p:nvPicPr>
          <p:cNvPr id="4" name="Content Placeholder 3"/>
          <p:cNvPicPr>
            <a:picLocks noGrp="1" noChangeAspect="1"/>
          </p:cNvPicPr>
          <p:nvPr>
            <p:ph idx="1"/>
          </p:nvPr>
        </p:nvPicPr>
        <p:blipFill>
          <a:blip r:embed="rId2"/>
          <a:stretch>
            <a:fillRect/>
          </a:stretch>
        </p:blipFill>
        <p:spPr>
          <a:xfrm>
            <a:off x="2093228" y="1828800"/>
            <a:ext cx="6928338" cy="4114800"/>
          </a:xfrm>
          <a:prstGeom prst="rect">
            <a:avLst/>
          </a:prstGeom>
        </p:spPr>
      </p:pic>
    </p:spTree>
    <p:extLst>
      <p:ext uri="{BB962C8B-B14F-4D97-AF65-F5344CB8AC3E}">
        <p14:creationId xmlns:p14="http://schemas.microsoft.com/office/powerpoint/2010/main" val="124561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KG Primary Penmanship" panose="02000506000000020003" pitchFamily="2" charset="0"/>
              </a:rPr>
              <a:t>Reading Block Overview</a:t>
            </a:r>
            <a:endParaRPr lang="en-US" sz="4800" dirty="0">
              <a:latin typeface="KG Primary Penmanship" panose="02000506000000020003" pitchFamily="2" charset="0"/>
            </a:endParaRPr>
          </a:p>
        </p:txBody>
      </p:sp>
      <p:sp>
        <p:nvSpPr>
          <p:cNvPr id="3" name="Content Placeholder 2"/>
          <p:cNvSpPr>
            <a:spLocks noGrp="1"/>
          </p:cNvSpPr>
          <p:nvPr>
            <p:ph idx="1"/>
          </p:nvPr>
        </p:nvSpPr>
        <p:spPr/>
        <p:txBody>
          <a:bodyPr>
            <a:normAutofit/>
          </a:bodyPr>
          <a:lstStyle/>
          <a:p>
            <a:pPr marL="0" lvl="0" indent="0" algn="ctr">
              <a:buNone/>
            </a:pPr>
            <a:r>
              <a:rPr lang="en-US" u="sng" dirty="0" smtClean="0">
                <a:solidFill>
                  <a:srgbClr val="7030A0"/>
                </a:solidFill>
                <a:latin typeface="KG Primary Penmanship" panose="02000506000000020003" pitchFamily="2" charset="0"/>
              </a:rPr>
              <a:t> Reading Program (2</a:t>
            </a:r>
            <a:r>
              <a:rPr lang="en-US" u="sng" baseline="30000" dirty="0" smtClean="0">
                <a:solidFill>
                  <a:srgbClr val="7030A0"/>
                </a:solidFill>
                <a:latin typeface="KG Primary Penmanship" panose="02000506000000020003" pitchFamily="2" charset="0"/>
              </a:rPr>
              <a:t>nd</a:t>
            </a:r>
            <a:r>
              <a:rPr lang="en-US" u="sng" dirty="0" smtClean="0">
                <a:solidFill>
                  <a:srgbClr val="7030A0"/>
                </a:solidFill>
                <a:latin typeface="KG Primary Penmanship" panose="02000506000000020003" pitchFamily="2" charset="0"/>
              </a:rPr>
              <a:t> grade Reading </a:t>
            </a:r>
            <a:r>
              <a:rPr lang="en-US" u="sng" dirty="0">
                <a:solidFill>
                  <a:srgbClr val="7030A0"/>
                </a:solidFill>
                <a:latin typeface="KG Primary Penmanship" panose="02000506000000020003" pitchFamily="2" charset="0"/>
              </a:rPr>
              <a:t>S</a:t>
            </a:r>
            <a:r>
              <a:rPr lang="en-US" u="sng" dirty="0" smtClean="0">
                <a:solidFill>
                  <a:srgbClr val="7030A0"/>
                </a:solidFill>
                <a:latin typeface="KG Primary Penmanship" panose="02000506000000020003" pitchFamily="2" charset="0"/>
              </a:rPr>
              <a:t>kills and Grammar)</a:t>
            </a:r>
            <a:r>
              <a:rPr lang="en-US" dirty="0">
                <a:latin typeface="KG Primary Penmanship" panose="02000506000000020003" pitchFamily="2" charset="0"/>
              </a:rPr>
              <a:t> - </a:t>
            </a:r>
            <a:r>
              <a:rPr lang="en-US" dirty="0" smtClean="0">
                <a:latin typeface="KG Primary Penmanship" panose="02000506000000020003" pitchFamily="2" charset="0"/>
              </a:rPr>
              <a:t>Houghton Mifflin</a:t>
            </a:r>
          </a:p>
          <a:p>
            <a:pPr marL="0" lvl="0" indent="0" algn="ctr">
              <a:buNone/>
            </a:pPr>
            <a:r>
              <a:rPr lang="en-US" u="sng" dirty="0" smtClean="0">
                <a:solidFill>
                  <a:srgbClr val="7030A0"/>
                </a:solidFill>
                <a:latin typeface="KG Primary Penmanship" panose="02000506000000020003" pitchFamily="2" charset="0"/>
              </a:rPr>
              <a:t>Spelling –</a:t>
            </a:r>
            <a:r>
              <a:rPr lang="en-US" dirty="0" smtClean="0">
                <a:latin typeface="KG Primary Penmanship" panose="02000506000000020003" pitchFamily="2" charset="0"/>
              </a:rPr>
              <a:t> Spelling Through Houghton Mifflin – spelling </a:t>
            </a:r>
            <a:r>
              <a:rPr lang="en-US" dirty="0">
                <a:latin typeface="KG Primary Penmanship" panose="02000506000000020003" pitchFamily="2" charset="0"/>
              </a:rPr>
              <a:t>w</a:t>
            </a:r>
            <a:r>
              <a:rPr lang="en-US" dirty="0" smtClean="0">
                <a:latin typeface="KG Primary Penmanship" panose="02000506000000020003" pitchFamily="2" charset="0"/>
              </a:rPr>
              <a:t>ords and homework. </a:t>
            </a:r>
          </a:p>
          <a:p>
            <a:pPr marL="0" indent="0" algn="ctr">
              <a:buNone/>
            </a:pPr>
            <a:r>
              <a:rPr lang="en-US" u="sng" dirty="0">
                <a:solidFill>
                  <a:srgbClr val="7030A0"/>
                </a:solidFill>
                <a:latin typeface="KG Primary Penmanship" panose="02000506000000020003" pitchFamily="2" charset="0"/>
              </a:rPr>
              <a:t>Technology – </a:t>
            </a:r>
            <a:r>
              <a:rPr lang="en-US" u="sng" dirty="0" err="1">
                <a:solidFill>
                  <a:srgbClr val="7030A0"/>
                </a:solidFill>
                <a:latin typeface="KG Primary Penmanship" panose="02000506000000020003" pitchFamily="2" charset="0"/>
              </a:rPr>
              <a:t>iReady</a:t>
            </a:r>
            <a:r>
              <a:rPr lang="en-US" dirty="0">
                <a:latin typeface="KG Primary Penmanship" panose="02000506000000020003" pitchFamily="2" charset="0"/>
              </a:rPr>
              <a:t>-Each </a:t>
            </a:r>
            <a:r>
              <a:rPr lang="en-US" dirty="0" smtClean="0">
                <a:latin typeface="KG Primary Penmanship" panose="02000506000000020003" pitchFamily="2" charset="0"/>
              </a:rPr>
              <a:t>day </a:t>
            </a:r>
            <a:r>
              <a:rPr lang="en-US" dirty="0">
                <a:latin typeface="KG Primary Penmanship" panose="02000506000000020003" pitchFamily="2" charset="0"/>
              </a:rPr>
              <a:t>the kids will work </a:t>
            </a:r>
            <a:r>
              <a:rPr lang="en-US" dirty="0" smtClean="0">
                <a:latin typeface="KG Primary Penmanship" panose="02000506000000020003" pitchFamily="2" charset="0"/>
              </a:rPr>
              <a:t>on </a:t>
            </a:r>
            <a:r>
              <a:rPr lang="en-US" dirty="0" err="1" smtClean="0">
                <a:latin typeface="KG Primary Penmanship" panose="02000506000000020003" pitchFamily="2" charset="0"/>
              </a:rPr>
              <a:t>iReady</a:t>
            </a:r>
            <a:r>
              <a:rPr lang="en-US" dirty="0" smtClean="0">
                <a:latin typeface="KG Primary Penmanship" panose="02000506000000020003" pitchFamily="2" charset="0"/>
              </a:rPr>
              <a:t> Reading </a:t>
            </a:r>
            <a:r>
              <a:rPr lang="en-US" dirty="0">
                <a:latin typeface="KG Primary Penmanship" panose="02000506000000020003" pitchFamily="2" charset="0"/>
              </a:rPr>
              <a:t>for 15 minutes. </a:t>
            </a:r>
          </a:p>
          <a:p>
            <a:pPr marL="0" lvl="0" indent="0" algn="ctr">
              <a:buNone/>
            </a:pPr>
            <a:r>
              <a:rPr lang="en-US" u="sng" dirty="0" smtClean="0">
                <a:solidFill>
                  <a:srgbClr val="7030A0"/>
                </a:solidFill>
                <a:latin typeface="KG Primary Penmanship" panose="02000506000000020003" pitchFamily="2" charset="0"/>
              </a:rPr>
              <a:t>Small Group </a:t>
            </a:r>
            <a:r>
              <a:rPr lang="en-US" u="sng" dirty="0">
                <a:solidFill>
                  <a:srgbClr val="7030A0"/>
                </a:solidFill>
                <a:latin typeface="KG Primary Penmanship" panose="02000506000000020003" pitchFamily="2" charset="0"/>
              </a:rPr>
              <a:t>and I</a:t>
            </a:r>
            <a:r>
              <a:rPr lang="en-US" u="sng" dirty="0" smtClean="0">
                <a:solidFill>
                  <a:srgbClr val="7030A0"/>
                </a:solidFill>
                <a:latin typeface="KG Primary Penmanship" panose="02000506000000020003" pitchFamily="2" charset="0"/>
              </a:rPr>
              <a:t>ndependent </a:t>
            </a:r>
            <a:r>
              <a:rPr lang="en-US" u="sng" dirty="0">
                <a:solidFill>
                  <a:srgbClr val="7030A0"/>
                </a:solidFill>
                <a:latin typeface="KG Primary Penmanship" panose="02000506000000020003" pitchFamily="2" charset="0"/>
              </a:rPr>
              <a:t>Reading</a:t>
            </a:r>
            <a:r>
              <a:rPr lang="en-US" dirty="0">
                <a:latin typeface="KG Primary Penmanship" panose="02000506000000020003" pitchFamily="2" charset="0"/>
              </a:rPr>
              <a:t> - We </a:t>
            </a:r>
            <a:r>
              <a:rPr lang="en-US" dirty="0" smtClean="0">
                <a:latin typeface="KG Primary Penmanship" panose="02000506000000020003" pitchFamily="2" charset="0"/>
              </a:rPr>
              <a:t>will work in small groups with all students. We have centers each day and the kids complete two rotations.</a:t>
            </a:r>
            <a:endParaRPr lang="en-US" dirty="0">
              <a:latin typeface="KG Primary Penmanship" panose="02000506000000020003" pitchFamily="2" charset="0"/>
            </a:endParaRPr>
          </a:p>
          <a:p>
            <a:pPr marL="0" lvl="0" indent="0" algn="ctr">
              <a:buNone/>
            </a:pPr>
            <a:r>
              <a:rPr lang="en-US" u="sng" dirty="0" smtClean="0">
                <a:solidFill>
                  <a:srgbClr val="7030A0"/>
                </a:solidFill>
                <a:latin typeface="KG Primary Penmanship" panose="02000506000000020003" pitchFamily="2" charset="0"/>
              </a:rPr>
              <a:t>Writing </a:t>
            </a:r>
            <a:r>
              <a:rPr lang="en-US" u="sng" dirty="0" smtClean="0">
                <a:latin typeface="KG Primary Penmanship" panose="02000506000000020003" pitchFamily="2" charset="0"/>
              </a:rPr>
              <a:t> </a:t>
            </a:r>
            <a:r>
              <a:rPr lang="en-US" dirty="0" smtClean="0">
                <a:latin typeface="KG Primary Penmanship" panose="02000506000000020003" pitchFamily="2" charset="0"/>
              </a:rPr>
              <a:t>-skills will focus on the main writing genres (narrative, opinion, informative, and descriptive) with emphasis on building complete paragraphs.</a:t>
            </a:r>
          </a:p>
          <a:p>
            <a:pPr marL="0" lvl="0" indent="0" algn="ctr">
              <a:buNone/>
            </a:pPr>
            <a:r>
              <a:rPr lang="en-US" u="sng" dirty="0" smtClean="0">
                <a:solidFill>
                  <a:srgbClr val="7030A0"/>
                </a:solidFill>
                <a:latin typeface="KG Primary Penmanship" panose="02000506000000020003" pitchFamily="2" charset="0"/>
              </a:rPr>
              <a:t>Handwriting</a:t>
            </a:r>
            <a:r>
              <a:rPr lang="en-US" u="sng" dirty="0" smtClean="0">
                <a:latin typeface="KG Primary Penmanship" panose="02000506000000020003" pitchFamily="2" charset="0"/>
              </a:rPr>
              <a:t> </a:t>
            </a:r>
            <a:r>
              <a:rPr lang="en-US" dirty="0" smtClean="0">
                <a:latin typeface="KG Primary Penmanship" panose="02000506000000020003" pitchFamily="2" charset="0"/>
              </a:rPr>
              <a:t>– review of upper and lower case </a:t>
            </a:r>
            <a:r>
              <a:rPr lang="en-US" dirty="0" err="1" smtClean="0">
                <a:latin typeface="KG Primary Penmanship" panose="02000506000000020003" pitchFamily="2" charset="0"/>
              </a:rPr>
              <a:t>DeNealian</a:t>
            </a:r>
            <a:r>
              <a:rPr lang="en-US" dirty="0" smtClean="0">
                <a:latin typeface="KG Primary Penmanship" panose="02000506000000020003" pitchFamily="2" charset="0"/>
              </a:rPr>
              <a:t> letters and introduction to upper and lower case cursive letters. </a:t>
            </a:r>
          </a:p>
          <a:p>
            <a:pPr marL="0" lvl="0" indent="0" algn="ctr">
              <a:buNone/>
            </a:pPr>
            <a:endParaRPr lang="en-US" dirty="0" smtClean="0">
              <a:latin typeface="KG Primary Penmanship" panose="02000506000000020003" pitchFamily="2" charset="0"/>
            </a:endParaRPr>
          </a:p>
          <a:p>
            <a:pPr marL="0" lvl="0" indent="0" algn="ctr">
              <a:buNone/>
            </a:pPr>
            <a:endParaRPr lang="en-US" dirty="0" smtClean="0">
              <a:latin typeface="KG Primary Penmanship" panose="02000506000000020003" pitchFamily="2" charset="0"/>
            </a:endParaRPr>
          </a:p>
          <a:p>
            <a:pPr marL="0" lvl="0" indent="0" algn="ctr">
              <a:buNone/>
            </a:pPr>
            <a:endParaRPr lang="en-US" dirty="0">
              <a:latin typeface="KG Primary Penmanship" panose="02000506000000020003" pitchFamily="2" charset="0"/>
            </a:endParaRPr>
          </a:p>
          <a:p>
            <a:pPr marL="0" indent="0" algn="ctr">
              <a:buNone/>
            </a:pPr>
            <a:endParaRPr lang="en-US" sz="1800" dirty="0">
              <a:latin typeface="Chinacat" panose="00000400000000000000" pitchFamily="2" charset="0"/>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latin typeface="KG Primary Penmanship" panose="02000506000000020003" pitchFamily="2" charset="0"/>
              </a:rPr>
              <a:t>Math Block Overview</a:t>
            </a:r>
            <a:endParaRPr lang="en-US" sz="4800" dirty="0">
              <a:latin typeface="KG Primary Penmanship" panose="02000506000000020003" pitchFamily="2" charset="0"/>
            </a:endParaRPr>
          </a:p>
        </p:txBody>
      </p:sp>
      <p:sp>
        <p:nvSpPr>
          <p:cNvPr id="4" name="Content Placeholder 3"/>
          <p:cNvSpPr>
            <a:spLocks noGrp="1"/>
          </p:cNvSpPr>
          <p:nvPr>
            <p:ph sz="half" idx="2"/>
          </p:nvPr>
        </p:nvSpPr>
        <p:spPr>
          <a:xfrm>
            <a:off x="609600" y="1447801"/>
            <a:ext cx="10820400" cy="3581400"/>
          </a:xfrm>
        </p:spPr>
        <p:txBody>
          <a:bodyPr>
            <a:noAutofit/>
          </a:bodyPr>
          <a:lstStyle/>
          <a:p>
            <a:pPr marL="0" lvl="0" indent="0" algn="ctr">
              <a:buNone/>
            </a:pPr>
            <a:r>
              <a:rPr lang="en-US" u="sng" dirty="0" smtClean="0">
                <a:solidFill>
                  <a:srgbClr val="7030A0"/>
                </a:solidFill>
                <a:latin typeface="KG Primary Penmanship" panose="02000506000000020003" pitchFamily="2" charset="0"/>
              </a:rPr>
              <a:t> Math Program</a:t>
            </a:r>
            <a:r>
              <a:rPr lang="en-US" dirty="0">
                <a:latin typeface="KG Primary Penmanship" panose="02000506000000020003" pitchFamily="2" charset="0"/>
              </a:rPr>
              <a:t> - </a:t>
            </a:r>
            <a:r>
              <a:rPr lang="en-US" dirty="0" smtClean="0">
                <a:latin typeface="KG Primary Penmanship" panose="02000506000000020003" pitchFamily="2" charset="0"/>
              </a:rPr>
              <a:t>Houghton Mifflin</a:t>
            </a:r>
          </a:p>
          <a:p>
            <a:pPr marL="0" lvl="0" indent="0" algn="ctr">
              <a:buNone/>
            </a:pPr>
            <a:r>
              <a:rPr lang="en-US" u="sng" dirty="0" smtClean="0">
                <a:solidFill>
                  <a:srgbClr val="7030A0"/>
                </a:solidFill>
                <a:latin typeface="KG Primary Penmanship" panose="02000506000000020003" pitchFamily="2" charset="0"/>
              </a:rPr>
              <a:t>Technology – </a:t>
            </a:r>
            <a:r>
              <a:rPr lang="en-US" u="sng" dirty="0" err="1" smtClean="0">
                <a:solidFill>
                  <a:srgbClr val="7030A0"/>
                </a:solidFill>
                <a:latin typeface="KG Primary Penmanship" panose="02000506000000020003" pitchFamily="2" charset="0"/>
              </a:rPr>
              <a:t>iReady</a:t>
            </a:r>
            <a:r>
              <a:rPr lang="en-US" dirty="0" smtClean="0">
                <a:latin typeface="KG Primary Penmanship" panose="02000506000000020003" pitchFamily="2" charset="0"/>
              </a:rPr>
              <a:t>-Each day the kids will work on Math </a:t>
            </a:r>
            <a:r>
              <a:rPr lang="en-US" dirty="0" err="1" smtClean="0">
                <a:latin typeface="KG Primary Penmanship" panose="02000506000000020003" pitchFamily="2" charset="0"/>
              </a:rPr>
              <a:t>iReady</a:t>
            </a:r>
            <a:r>
              <a:rPr lang="en-US" dirty="0" smtClean="0">
                <a:latin typeface="KG Primary Penmanship" panose="02000506000000020003" pitchFamily="2" charset="0"/>
              </a:rPr>
              <a:t> for 15 minutes. </a:t>
            </a:r>
          </a:p>
          <a:p>
            <a:pPr marL="0" lvl="0" indent="0" algn="ctr">
              <a:buNone/>
            </a:pPr>
            <a:r>
              <a:rPr lang="en-US" u="sng" dirty="0" smtClean="0">
                <a:solidFill>
                  <a:srgbClr val="7030A0"/>
                </a:solidFill>
                <a:latin typeface="KG Primary Penmanship" panose="02000506000000020003" pitchFamily="2" charset="0"/>
              </a:rPr>
              <a:t>Demonstrate</a:t>
            </a:r>
            <a:r>
              <a:rPr lang="en-US" dirty="0" smtClean="0">
                <a:latin typeface="KG Primary Penmanship" panose="02000506000000020003" pitchFamily="2" charset="0"/>
              </a:rPr>
              <a:t> – The teacher will demonstrate one of the problems on the first page of the workbook.</a:t>
            </a:r>
          </a:p>
          <a:p>
            <a:pPr marL="0" lvl="0" indent="0" algn="ctr">
              <a:buNone/>
            </a:pPr>
            <a:r>
              <a:rPr lang="en-US" u="sng" dirty="0" smtClean="0">
                <a:solidFill>
                  <a:srgbClr val="7030A0"/>
                </a:solidFill>
                <a:latin typeface="KG Primary Penmanship" panose="02000506000000020003" pitchFamily="2" charset="0"/>
              </a:rPr>
              <a:t>Guided Lesson </a:t>
            </a:r>
            <a:r>
              <a:rPr lang="en-US" dirty="0" smtClean="0">
                <a:latin typeface="KG Primary Penmanship" panose="02000506000000020003" pitchFamily="2" charset="0"/>
              </a:rPr>
              <a:t>– The teacher will guide the students through several problems and answer any questions.</a:t>
            </a:r>
          </a:p>
          <a:p>
            <a:pPr marL="0" lvl="0" indent="0" algn="ctr">
              <a:buNone/>
            </a:pPr>
            <a:r>
              <a:rPr lang="en-US" u="sng" dirty="0" smtClean="0">
                <a:solidFill>
                  <a:srgbClr val="7030A0"/>
                </a:solidFill>
                <a:latin typeface="KG Primary Penmanship" panose="02000506000000020003" pitchFamily="2" charset="0"/>
              </a:rPr>
              <a:t>Independent Practice </a:t>
            </a:r>
            <a:r>
              <a:rPr lang="en-US" dirty="0" smtClean="0">
                <a:latin typeface="KG Primary Penmanship" panose="02000506000000020003" pitchFamily="2" charset="0"/>
              </a:rPr>
              <a:t>– The students will have two pages of independent practice in which the teacher will give individual help, if needed. All answers will be checked together on the Smartboard.</a:t>
            </a:r>
          </a:p>
          <a:p>
            <a:pPr marL="0" lvl="0" indent="0" algn="ctr">
              <a:buNone/>
            </a:pPr>
            <a:r>
              <a:rPr lang="en-US" dirty="0" smtClean="0">
                <a:solidFill>
                  <a:srgbClr val="7030A0"/>
                </a:solidFill>
                <a:latin typeface="KG Primary Penmanship" panose="02000506000000020003" pitchFamily="2" charset="0"/>
              </a:rPr>
              <a:t>*Manipulatives and work mats are used as needed.</a:t>
            </a:r>
            <a:endParaRPr lang="en-US" dirty="0">
              <a:solidFill>
                <a:srgbClr val="7030A0"/>
              </a:solidFill>
              <a:latin typeface="KG Primary Penmanship" panose="02000506000000020003" pitchFamily="2" charset="0"/>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838200"/>
            <a:ext cx="10896600" cy="1082674"/>
          </a:xfrm>
        </p:spPr>
        <p:txBody>
          <a:bodyPr>
            <a:normAutofit/>
          </a:bodyPr>
          <a:lstStyle/>
          <a:p>
            <a:pPr algn="ctr"/>
            <a:r>
              <a:rPr lang="en-US" sz="4000" dirty="0" smtClean="0">
                <a:latin typeface="KG Primary Penmanship" panose="02000506000000020003" pitchFamily="2" charset="0"/>
              </a:rPr>
              <a:t>Science, Social Studies, Health</a:t>
            </a:r>
            <a:endParaRPr lang="en-US" sz="4000" dirty="0">
              <a:latin typeface="KG Primary Penmanship" panose="02000506000000020003" pitchFamily="2" charset="0"/>
            </a:endParaRPr>
          </a:p>
        </p:txBody>
      </p:sp>
      <p:sp>
        <p:nvSpPr>
          <p:cNvPr id="8" name="Content Placeholder 7"/>
          <p:cNvSpPr>
            <a:spLocks noGrp="1"/>
          </p:cNvSpPr>
          <p:nvPr>
            <p:ph idx="1"/>
          </p:nvPr>
        </p:nvSpPr>
        <p:spPr>
          <a:xfrm>
            <a:off x="1485900" y="2133600"/>
            <a:ext cx="9144000" cy="3276600"/>
          </a:xfrm>
        </p:spPr>
        <p:txBody>
          <a:bodyPr>
            <a:noAutofit/>
          </a:bodyPr>
          <a:lstStyle/>
          <a:p>
            <a:pPr marL="0" indent="0" algn="ctr">
              <a:buNone/>
            </a:pPr>
            <a:r>
              <a:rPr lang="en-US" sz="2400" u="sng" dirty="0" smtClean="0">
                <a:solidFill>
                  <a:srgbClr val="7030A0"/>
                </a:solidFill>
                <a:latin typeface="KG Primary Penmanship" panose="02000506000000020003" pitchFamily="2" charset="0"/>
              </a:rPr>
              <a:t>Science</a:t>
            </a:r>
            <a:r>
              <a:rPr lang="en-US" sz="2400" dirty="0">
                <a:latin typeface="KG Primary Penmanship" panose="02000506000000020003" pitchFamily="2" charset="0"/>
              </a:rPr>
              <a:t> - </a:t>
            </a:r>
            <a:r>
              <a:rPr lang="en-US" sz="2400" dirty="0" smtClean="0">
                <a:latin typeface="KG Primary Penmanship" panose="02000506000000020003" pitchFamily="2" charset="0"/>
              </a:rPr>
              <a:t>Science is taught daily.</a:t>
            </a:r>
            <a:endParaRPr lang="en-US" sz="2400" dirty="0">
              <a:latin typeface="KG Primary Penmanship" panose="02000506000000020003" pitchFamily="2" charset="0"/>
            </a:endParaRPr>
          </a:p>
          <a:p>
            <a:pPr marL="0" lvl="0" indent="0" algn="ctr">
              <a:buNone/>
            </a:pPr>
            <a:r>
              <a:rPr lang="en-US" sz="2400" u="sng" dirty="0" smtClean="0">
                <a:solidFill>
                  <a:srgbClr val="7030A0"/>
                </a:solidFill>
                <a:latin typeface="KG Primary Penmanship" panose="02000506000000020003" pitchFamily="2" charset="0"/>
              </a:rPr>
              <a:t>Social Studies</a:t>
            </a:r>
            <a:r>
              <a:rPr lang="en-US" sz="2400" dirty="0">
                <a:latin typeface="KG Primary Penmanship" panose="02000506000000020003" pitchFamily="2" charset="0"/>
              </a:rPr>
              <a:t> - </a:t>
            </a:r>
            <a:r>
              <a:rPr lang="en-US" sz="2400" dirty="0" smtClean="0">
                <a:latin typeface="KG Primary Penmanship" panose="02000506000000020003" pitchFamily="2" charset="0"/>
              </a:rPr>
              <a:t>Social studies is taught 2 times a week.</a:t>
            </a:r>
          </a:p>
          <a:p>
            <a:pPr marL="0" lvl="0" indent="0" algn="ctr">
              <a:buNone/>
            </a:pPr>
            <a:r>
              <a:rPr lang="en-US" sz="2400" u="sng" dirty="0" smtClean="0">
                <a:solidFill>
                  <a:srgbClr val="7030A0"/>
                </a:solidFill>
                <a:latin typeface="KG Primary Penmanship" panose="02000506000000020003" pitchFamily="2" charset="0"/>
              </a:rPr>
              <a:t>Health</a:t>
            </a:r>
            <a:r>
              <a:rPr lang="en-US" sz="2400" dirty="0" smtClean="0">
                <a:solidFill>
                  <a:srgbClr val="7030A0"/>
                </a:solidFill>
                <a:latin typeface="KG Primary Penmanship" panose="02000506000000020003" pitchFamily="2" charset="0"/>
              </a:rPr>
              <a:t> – </a:t>
            </a:r>
            <a:r>
              <a:rPr lang="en-US" sz="2400" dirty="0" smtClean="0">
                <a:latin typeface="KG Primary Penmanship" panose="02000506000000020003" pitchFamily="2" charset="0"/>
              </a:rPr>
              <a:t>Health is taught on </a:t>
            </a:r>
            <a:r>
              <a:rPr lang="en-US" sz="2400" dirty="0">
                <a:latin typeface="KG Primary Penmanship" panose="02000506000000020003" pitchFamily="2" charset="0"/>
              </a:rPr>
              <a:t>Fridays </a:t>
            </a:r>
            <a:r>
              <a:rPr lang="en-US" sz="2400" dirty="0" smtClean="0">
                <a:latin typeface="KG Primary Penmanship" panose="02000506000000020003" pitchFamily="2" charset="0"/>
              </a:rPr>
              <a:t>with integrated </a:t>
            </a:r>
            <a:r>
              <a:rPr lang="en-US" sz="2400" dirty="0">
                <a:latin typeface="KG Primary Penmanship" panose="02000506000000020003" pitchFamily="2" charset="0"/>
              </a:rPr>
              <a:t>character education. </a:t>
            </a:r>
            <a:endParaRPr lang="en-US" sz="2400" dirty="0" smtClean="0">
              <a:latin typeface="KG Primary Penmanship" panose="02000506000000020003" pitchFamily="2" charset="0"/>
            </a:endParaRPr>
          </a:p>
          <a:p>
            <a:pPr marL="0" lvl="0" indent="0" algn="ctr">
              <a:buNone/>
            </a:pPr>
            <a:r>
              <a:rPr lang="en-US" sz="2400" dirty="0" err="1" smtClean="0">
                <a:solidFill>
                  <a:srgbClr val="7030A0"/>
                </a:solidFill>
                <a:latin typeface="KG Primary Penmanship" panose="02000506000000020003" pitchFamily="2" charset="0"/>
              </a:rPr>
              <a:t>iReady</a:t>
            </a:r>
            <a:r>
              <a:rPr lang="en-US" sz="2400" dirty="0" smtClean="0">
                <a:solidFill>
                  <a:srgbClr val="7030A0"/>
                </a:solidFill>
                <a:latin typeface="KG Primary Penmanship" panose="02000506000000020003" pitchFamily="2" charset="0"/>
              </a:rPr>
              <a:t> </a:t>
            </a:r>
            <a:r>
              <a:rPr lang="en-US" sz="2400" dirty="0" smtClean="0">
                <a:latin typeface="KG Primary Penmanship" panose="02000506000000020003" pitchFamily="2" charset="0"/>
              </a:rPr>
              <a:t>– weekly</a:t>
            </a:r>
          </a:p>
          <a:p>
            <a:pPr marL="0" lvl="0" indent="0" algn="ctr">
              <a:buNone/>
            </a:pPr>
            <a:r>
              <a:rPr lang="en-US" sz="2400" dirty="0" smtClean="0">
                <a:solidFill>
                  <a:srgbClr val="7030A0"/>
                </a:solidFill>
                <a:latin typeface="KG Primary Penmanship" panose="02000506000000020003" pitchFamily="2" charset="0"/>
              </a:rPr>
              <a:t> </a:t>
            </a:r>
            <a:endParaRPr lang="en-US" sz="2400" dirty="0">
              <a:solidFill>
                <a:srgbClr val="7030A0"/>
              </a:solidFill>
              <a:latin typeface="KG Primary Penmanship" panose="02000506000000020003" pitchFamily="2" charset="0"/>
            </a:endParaRPr>
          </a:p>
          <a:p>
            <a:pPr marL="0" indent="0">
              <a:buNone/>
            </a:pPr>
            <a:endParaRPr lang="en-US" sz="2800" dirty="0">
              <a:latin typeface="KG Primary Penmanship" panose="02000506000000020003" pitchFamily="2" charset="0"/>
            </a:endParaRPr>
          </a:p>
        </p:txBody>
      </p:sp>
    </p:spTree>
    <p:extLst>
      <p:ext uri="{BB962C8B-B14F-4D97-AF65-F5344CB8AC3E}">
        <p14:creationId xmlns:p14="http://schemas.microsoft.com/office/powerpoint/2010/main" val="18182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0"/>
            <a:ext cx="7315200" cy="1828800"/>
          </a:xfrm>
        </p:spPr>
        <p:txBody>
          <a:bodyPr>
            <a:normAutofit/>
          </a:bodyPr>
          <a:lstStyle/>
          <a:p>
            <a:pPr algn="ctr"/>
            <a:r>
              <a:rPr lang="en-US" sz="6600" dirty="0" smtClean="0">
                <a:latin typeface="KG Primary Penmanship" panose="02000506000000020003" pitchFamily="2" charset="0"/>
              </a:rPr>
              <a:t>By the End of 2</a:t>
            </a:r>
            <a:r>
              <a:rPr lang="en-US" sz="6600" baseline="30000" dirty="0" smtClean="0">
                <a:latin typeface="KG Primary Penmanship" panose="02000506000000020003" pitchFamily="2" charset="0"/>
              </a:rPr>
              <a:t>nd</a:t>
            </a:r>
            <a:r>
              <a:rPr lang="en-US" sz="6600" dirty="0" smtClean="0">
                <a:latin typeface="KG Primary Penmanship" panose="02000506000000020003" pitchFamily="2" charset="0"/>
              </a:rPr>
              <a:t> Grade</a:t>
            </a:r>
            <a:endParaRPr lang="en-US" sz="6600" dirty="0">
              <a:latin typeface="KG Primary Penmanship" panose="02000506000000020003" pitchFamily="2" charset="0"/>
            </a:endParaRPr>
          </a:p>
        </p:txBody>
      </p:sp>
      <p:sp>
        <p:nvSpPr>
          <p:cNvPr id="3" name="TextBox 2"/>
          <p:cNvSpPr txBox="1"/>
          <p:nvPr/>
        </p:nvSpPr>
        <p:spPr>
          <a:xfrm>
            <a:off x="3962400" y="2895600"/>
            <a:ext cx="4191000" cy="523220"/>
          </a:xfrm>
          <a:prstGeom prst="rect">
            <a:avLst/>
          </a:prstGeom>
          <a:noFill/>
        </p:spPr>
        <p:txBody>
          <a:bodyPr wrap="square" rtlCol="0">
            <a:spAutoFit/>
          </a:bodyPr>
          <a:lstStyle/>
          <a:p>
            <a:pPr algn="ctr"/>
            <a:r>
              <a:rPr lang="en-US" sz="2800" dirty="0" smtClean="0">
                <a:latin typeface="KG Primary Penmanship" panose="02000506000000020003" pitchFamily="2" charset="0"/>
              </a:rPr>
              <a:t>A look into 2</a:t>
            </a:r>
            <a:r>
              <a:rPr lang="en-US" sz="2800" baseline="30000" dirty="0" smtClean="0">
                <a:latin typeface="KG Primary Penmanship" panose="02000506000000020003" pitchFamily="2" charset="0"/>
              </a:rPr>
              <a:t>nd</a:t>
            </a:r>
            <a:r>
              <a:rPr lang="en-US" sz="2800" dirty="0" smtClean="0">
                <a:latin typeface="KG Primary Penmanship" panose="02000506000000020003" pitchFamily="2" charset="0"/>
              </a:rPr>
              <a:t> Grade Expectations</a:t>
            </a:r>
            <a:endParaRPr lang="en-US" sz="2800" dirty="0">
              <a:latin typeface="KG Primary Penmanship" panose="02000506000000020003" pitchFamily="2" charset="0"/>
            </a:endParaRPr>
          </a:p>
        </p:txBody>
      </p:sp>
    </p:spTree>
    <p:extLst>
      <p:ext uri="{BB962C8B-B14F-4D97-AF65-F5344CB8AC3E}">
        <p14:creationId xmlns:p14="http://schemas.microsoft.com/office/powerpoint/2010/main" val="27299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latin typeface="Chinacat" panose="00000400000000000000" pitchFamily="2" charset="0"/>
              </a:rPr>
              <a:t>   </a:t>
            </a:r>
            <a:r>
              <a:rPr lang="en-US" sz="3600" dirty="0" smtClean="0">
                <a:latin typeface="KG Primary Penmanship" panose="02000506000000020003" pitchFamily="2" charset="0"/>
              </a:rPr>
              <a:t>2</a:t>
            </a:r>
            <a:r>
              <a:rPr lang="en-US" sz="3600" baseline="30000" dirty="0" smtClean="0">
                <a:latin typeface="KG Primary Penmanship" panose="02000506000000020003" pitchFamily="2" charset="0"/>
              </a:rPr>
              <a:t>nd</a:t>
            </a:r>
            <a:r>
              <a:rPr lang="en-US" sz="3600" dirty="0" smtClean="0">
                <a:latin typeface="KG Primary Penmanship" panose="02000506000000020003" pitchFamily="2" charset="0"/>
              </a:rPr>
              <a:t> Grade Florida B.E.S.T. Standards </a:t>
            </a:r>
            <a:endParaRPr lang="en-US" sz="3600" dirty="0">
              <a:solidFill>
                <a:srgbClr val="7030A0"/>
              </a:solidFill>
              <a:latin typeface="KG Primary Penmanship" panose="02000506000000020003" pitchFamily="2" charset="0"/>
            </a:endParaRPr>
          </a:p>
        </p:txBody>
      </p:sp>
      <p:sp>
        <p:nvSpPr>
          <p:cNvPr id="9" name="Content Placeholder 8"/>
          <p:cNvSpPr>
            <a:spLocks noGrp="1"/>
          </p:cNvSpPr>
          <p:nvPr>
            <p:ph idx="1"/>
          </p:nvPr>
        </p:nvSpPr>
        <p:spPr>
          <a:xfrm>
            <a:off x="838200" y="1828800"/>
            <a:ext cx="10363200" cy="3048000"/>
          </a:xfrm>
        </p:spPr>
        <p:txBody>
          <a:bodyPr>
            <a:normAutofit/>
          </a:bodyPr>
          <a:lstStyle/>
          <a:p>
            <a:pPr marL="0" indent="0" algn="ctr">
              <a:spcBef>
                <a:spcPts val="0"/>
              </a:spcBef>
              <a:buNone/>
            </a:pPr>
            <a:r>
              <a:rPr lang="en-US" sz="2800" dirty="0" smtClean="0">
                <a:latin typeface="KG Primary Penmanship" panose="02000506000000020003"/>
              </a:rPr>
              <a:t>Standards for all curriculum areas can be found at:</a:t>
            </a:r>
          </a:p>
          <a:p>
            <a:pPr marL="0" indent="0" algn="ctr">
              <a:spcBef>
                <a:spcPts val="0"/>
              </a:spcBef>
              <a:buNone/>
            </a:pPr>
            <a:endParaRPr lang="en-US" sz="2800" dirty="0" smtClean="0">
              <a:latin typeface="KG Primary Penmanship" panose="02000506000000020003"/>
            </a:endParaRPr>
          </a:p>
          <a:p>
            <a:pPr marL="0" indent="0" algn="ctr">
              <a:spcBef>
                <a:spcPts val="0"/>
              </a:spcBef>
              <a:buNone/>
            </a:pPr>
            <a:r>
              <a:rPr lang="en-US" sz="2800" b="1" dirty="0" smtClean="0">
                <a:solidFill>
                  <a:schemeClr val="accent5"/>
                </a:solidFill>
                <a:latin typeface="KG Primary Penmanship" panose="02000506000000020003"/>
              </a:rPr>
              <a:t>Cpalms.org</a:t>
            </a:r>
            <a:endParaRPr lang="en-US" sz="2800" b="1" dirty="0">
              <a:solidFill>
                <a:schemeClr val="accent5"/>
              </a:solidFill>
              <a:latin typeface="KG Primary Penmanship" panose="02000506000000020003"/>
            </a:endParaRPr>
          </a:p>
        </p:txBody>
      </p:sp>
    </p:spTree>
    <p:extLst>
      <p:ext uri="{BB962C8B-B14F-4D97-AF65-F5344CB8AC3E}">
        <p14:creationId xmlns:p14="http://schemas.microsoft.com/office/powerpoint/2010/main" val="74606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05000"/>
            <a:ext cx="7010400" cy="1676400"/>
          </a:xfrm>
        </p:spPr>
        <p:txBody>
          <a:bodyPr>
            <a:normAutofit fontScale="90000"/>
          </a:bodyPr>
          <a:lstStyle/>
          <a:p>
            <a:pPr algn="ctr"/>
            <a:r>
              <a:rPr lang="en-US" sz="6600" dirty="0" smtClean="0">
                <a:latin typeface="KG Primary Penmanship" panose="02000506000000020003" pitchFamily="2" charset="0"/>
              </a:rPr>
              <a:t>How is my child graded in</a:t>
            </a:r>
            <a:br>
              <a:rPr lang="en-US" sz="6600" dirty="0" smtClean="0">
                <a:latin typeface="KG Primary Penmanship" panose="02000506000000020003" pitchFamily="2" charset="0"/>
              </a:rPr>
            </a:br>
            <a:r>
              <a:rPr lang="en-US" sz="6600" dirty="0" smtClean="0">
                <a:latin typeface="KG Primary Penmanship" panose="02000506000000020003" pitchFamily="2" charset="0"/>
              </a:rPr>
              <a:t>2nd Grade?   </a:t>
            </a:r>
            <a:endParaRPr lang="en-US" sz="6600" dirty="0">
              <a:latin typeface="KG Primary Penmanship" panose="02000506000000020003" pitchFamily="2" charset="0"/>
            </a:endParaRPr>
          </a:p>
        </p:txBody>
      </p:sp>
    </p:spTree>
    <p:extLst>
      <p:ext uri="{BB962C8B-B14F-4D97-AF65-F5344CB8AC3E}">
        <p14:creationId xmlns:p14="http://schemas.microsoft.com/office/powerpoint/2010/main" val="109679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KG Primary Penmanship" panose="02000506000000020003" pitchFamily="2" charset="0"/>
              </a:rPr>
              <a:t>Report Card Grading System – </a:t>
            </a:r>
            <a:r>
              <a:rPr lang="en-US" sz="3600" dirty="0" smtClean="0">
                <a:solidFill>
                  <a:srgbClr val="7030A0"/>
                </a:solidFill>
                <a:latin typeface="KG Primary Penmanship" panose="02000506000000020003" pitchFamily="2" charset="0"/>
              </a:rPr>
              <a:t>Academics</a:t>
            </a:r>
            <a:br>
              <a:rPr lang="en-US" sz="3600" dirty="0" smtClean="0">
                <a:solidFill>
                  <a:srgbClr val="7030A0"/>
                </a:solidFill>
                <a:latin typeface="KG Primary Penmanship" panose="02000506000000020003" pitchFamily="2" charset="0"/>
              </a:rPr>
            </a:br>
            <a:r>
              <a:rPr lang="en-US" sz="3600" dirty="0" smtClean="0">
                <a:solidFill>
                  <a:srgbClr val="7030A0"/>
                </a:solidFill>
                <a:latin typeface="KG Primary Penmanship" panose="02000506000000020003" pitchFamily="2" charset="0"/>
              </a:rPr>
              <a:t>Please if you still don’t have one, make sure to have an account on Portal to check your child’s grades. Ms. Andrea can help you to open an account for you. </a:t>
            </a:r>
            <a:endParaRPr lang="en-US" sz="3600" dirty="0">
              <a:solidFill>
                <a:srgbClr val="7030A0"/>
              </a:solidFill>
              <a:latin typeface="KG Primary Penmanship" panose="02000506000000020003" pitchFamily="2" charset="0"/>
            </a:endParaRPr>
          </a:p>
        </p:txBody>
      </p:sp>
      <p:sp>
        <p:nvSpPr>
          <p:cNvPr id="4" name="Content Placeholder 3"/>
          <p:cNvSpPr>
            <a:spLocks noGrp="1"/>
          </p:cNvSpPr>
          <p:nvPr>
            <p:ph sz="half" idx="1"/>
          </p:nvPr>
        </p:nvSpPr>
        <p:spPr>
          <a:xfrm>
            <a:off x="3886200" y="1828800"/>
            <a:ext cx="4389120" cy="3474720"/>
          </a:xfrm>
        </p:spPr>
        <p:txBody>
          <a:bodyPr>
            <a:normAutofit/>
          </a:bodyPr>
          <a:lstStyle/>
          <a:p>
            <a:r>
              <a:rPr lang="en-US" dirty="0" smtClean="0"/>
              <a:t>E – Excellent – 90% - 100%</a:t>
            </a:r>
          </a:p>
          <a:p>
            <a:r>
              <a:rPr lang="en-US" dirty="0" smtClean="0"/>
              <a:t>V – Very Good – 80% - 89%</a:t>
            </a:r>
          </a:p>
          <a:p>
            <a:r>
              <a:rPr lang="en-US" dirty="0" smtClean="0"/>
              <a:t>S – Satisfactory – 70% - 79%</a:t>
            </a:r>
          </a:p>
          <a:p>
            <a:r>
              <a:rPr lang="en-US" dirty="0" smtClean="0"/>
              <a:t>N – Needs Improvement – 60% - 69%</a:t>
            </a:r>
          </a:p>
          <a:p>
            <a:r>
              <a:rPr lang="en-US" dirty="0" smtClean="0"/>
              <a:t>U – Unsatisfactory – Below 59%</a:t>
            </a:r>
            <a:endParaRPr lang="en-US" dirty="0"/>
          </a:p>
        </p:txBody>
      </p:sp>
    </p:spTree>
    <p:extLst>
      <p:ext uri="{BB962C8B-B14F-4D97-AF65-F5344CB8AC3E}">
        <p14:creationId xmlns:p14="http://schemas.microsoft.com/office/powerpoint/2010/main" val="6730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40262f94-9f35-4ac3-9a90-690165a166b7"/>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869</TotalTime>
  <Words>822</Words>
  <Application>Microsoft Office PowerPoint</Application>
  <PresentationFormat>Widescreen</PresentationFormat>
  <Paragraphs>112</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Chinacat</vt:lpstr>
      <vt:lpstr>KG Primary Penmanship</vt:lpstr>
      <vt:lpstr>Times New Roman</vt:lpstr>
      <vt:lpstr>Children Friends 16x9</vt:lpstr>
      <vt:lpstr>             Curriculum Night Plato Academy Clearwater 2nd Grade 2023 Mr. Fordham</vt:lpstr>
      <vt:lpstr>Curriculum Night Agenda</vt:lpstr>
      <vt:lpstr>Reading Block Overview</vt:lpstr>
      <vt:lpstr>Math Block Overview</vt:lpstr>
      <vt:lpstr>Science, Social Studies, Health</vt:lpstr>
      <vt:lpstr>By the End of 2nd Grade</vt:lpstr>
      <vt:lpstr>   2nd Grade Florida B.E.S.T. Standards </vt:lpstr>
      <vt:lpstr>How is my child graded in 2nd Grade?   </vt:lpstr>
      <vt:lpstr>Report Card Grading System – Academics Please if you still don’t have one, make sure to have an account on Portal to check your child’s grades. Ms. Andrea can help you to open an account for you. </vt:lpstr>
      <vt:lpstr>Report Card Grading System – Behavior </vt:lpstr>
      <vt:lpstr>Tests and Assessments</vt:lpstr>
      <vt:lpstr>2nd Grade Homework Project Based Homework:   Q1: All About me &amp; Habitat Diorama Q2: Holidays around the world Q3: Math Board Game Q4: Book Report    </vt:lpstr>
      <vt:lpstr>Water Bottles and Jackets</vt:lpstr>
      <vt:lpstr>Bathroom Policies</vt:lpstr>
      <vt:lpstr>Sickness Policy</vt:lpstr>
      <vt:lpstr>Absences and Tardies</vt:lpstr>
      <vt:lpstr>Field Trips</vt:lpstr>
      <vt:lpstr>Birthdays</vt:lpstr>
      <vt:lpstr>Quick Reminders</vt:lpstr>
      <vt:lpstr>Thanks for Coming Tonight!</vt:lpstr>
    </vt:vector>
  </TitlesOfParts>
  <Company>Clearwater Christian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      Plato Academy – Palm Harbor                 Kindergarten</dc:title>
  <dc:creator>Jenny Vasser</dc:creator>
  <cp:lastModifiedBy>Matthew Matthew</cp:lastModifiedBy>
  <cp:revision>108</cp:revision>
  <cp:lastPrinted>2018-06-02T18:25:55Z</cp:lastPrinted>
  <dcterms:created xsi:type="dcterms:W3CDTF">2018-06-02T17:15:10Z</dcterms:created>
  <dcterms:modified xsi:type="dcterms:W3CDTF">2023-09-26T21:24:12Z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